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0"/>
  </p:notesMasterIdLst>
  <p:sldIdLst>
    <p:sldId id="258" r:id="rId2"/>
    <p:sldId id="309" r:id="rId3"/>
    <p:sldId id="310" r:id="rId4"/>
    <p:sldId id="326" r:id="rId5"/>
    <p:sldId id="313" r:id="rId6"/>
    <p:sldId id="314" r:id="rId7"/>
    <p:sldId id="315" r:id="rId8"/>
    <p:sldId id="316" r:id="rId9"/>
    <p:sldId id="317" r:id="rId10"/>
    <p:sldId id="318" r:id="rId11"/>
    <p:sldId id="321" r:id="rId12"/>
    <p:sldId id="322" r:id="rId13"/>
    <p:sldId id="320" r:id="rId14"/>
    <p:sldId id="323" r:id="rId15"/>
    <p:sldId id="324" r:id="rId16"/>
    <p:sldId id="325" r:id="rId17"/>
    <p:sldId id="305" r:id="rId18"/>
    <p:sldId id="306" r:id="rId1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ulia Irene Ghilardi" initials="GIG" lastIdx="8" clrIdx="0">
    <p:extLst>
      <p:ext uri="{19B8F6BF-5375-455C-9EA6-DF929625EA0E}">
        <p15:presenceInfo xmlns:p15="http://schemas.microsoft.com/office/powerpoint/2012/main" userId="S-1-5-21-3366766030-4177022296-3432442078-13275" providerId="AD"/>
      </p:ext>
    </p:extLst>
  </p:cmAuthor>
  <p:cmAuthor id="2" name="Cinzia Colombo" initials="CC" lastIdx="2" clrIdx="1">
    <p:extLst>
      <p:ext uri="{19B8F6BF-5375-455C-9EA6-DF929625EA0E}">
        <p15:presenceInfo xmlns:p15="http://schemas.microsoft.com/office/powerpoint/2012/main" userId="Cinzia Colomb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7779"/>
    <a:srgbClr val="79A7AC"/>
    <a:srgbClr val="404040"/>
    <a:srgbClr val="FF6666"/>
    <a:srgbClr val="B5DAD1"/>
    <a:srgbClr val="9CABAD"/>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87" d="100"/>
          <a:sy n="87" d="100"/>
        </p:scale>
        <p:origin x="273" y="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0E0145-AC01-456A-97F9-62A13E4D05BD}" type="datetimeFigureOut">
              <a:rPr lang="it-IT" smtClean="0"/>
              <a:t>23/10/2025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5C8C1D-DFE0-4C3B-851C-7184D769B973}" type="slidenum">
              <a:rPr lang="it-IT" smtClean="0"/>
              <a:t>‹#›</a:t>
            </a:fld>
            <a:endParaRPr lang="it-IT"/>
          </a:p>
        </p:txBody>
      </p:sp>
    </p:spTree>
    <p:extLst>
      <p:ext uri="{BB962C8B-B14F-4D97-AF65-F5344CB8AC3E}">
        <p14:creationId xmlns:p14="http://schemas.microsoft.com/office/powerpoint/2010/main" val="510191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AFEC1757-F069-1543-A1B4-4E009AD0143E}" type="slidenum">
              <a:rPr lang="it-IT" smtClean="0"/>
              <a:t>1</a:t>
            </a:fld>
            <a:endParaRPr lang="it-IT"/>
          </a:p>
        </p:txBody>
      </p:sp>
    </p:spTree>
    <p:extLst>
      <p:ext uri="{BB962C8B-B14F-4D97-AF65-F5344CB8AC3E}">
        <p14:creationId xmlns:p14="http://schemas.microsoft.com/office/powerpoint/2010/main" val="3396662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53F36D-EF76-7571-FA84-D6D463642C2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DAAF0B9-D4AF-DB31-7232-D532D8A1B64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D5710010-B21D-0B80-4D2A-6DCA28BBCC1F}"/>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10102625-C699-7596-4DC2-1972FE8158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3527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A5E9C-9722-8AA2-41CB-B89E1C92516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01A9FFD-729C-C899-7518-F22009FDA19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6977209-B337-3C6D-2BB2-1621C04CD70A}"/>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04F632DD-A016-ACD8-09A2-9F97F0941C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6118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EB523-8810-81F1-E032-59D64A16D3C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F1A5C53-9B67-6F4B-83AF-F4303B9CE12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2C2F01C-2E4B-9635-7C4D-AE9E42A07A9E}"/>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3F6DF8D8-4D85-2054-8213-3C607FF926B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2839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3C560-722A-8B73-B4E1-3E1A1AA893B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104B783-B2A7-2A3E-A7B5-156E7B2F0AAC}"/>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41BEDDEF-D6AC-231E-6EAB-B76E710BF634}"/>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5C9DFD61-2A3D-41DF-2CBA-1DC90CDAA9D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7071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2B21D-806C-1BC3-3E48-3525C3B2AC4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114AAE3-206D-BC7E-7C47-8D804FC4DA9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BFD2651-B720-AD3D-9315-C58BD18E00A5}"/>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CD828F64-A103-57AC-7B6E-BB3CC6779F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27369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69E8C-F0AA-B55E-D67C-A67157BB8E2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B53AF02-7E5B-3FA2-FA42-E417DDEDFDD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3D2215D-A81A-2DE2-D684-FE9EE62C8541}"/>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8D9D9EE8-9659-6716-F541-57763DAE19D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9274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A36C2-A02E-734A-8AB8-EBEEAD80853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5A2E7BF-38E5-67B4-332B-55568353EFA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C258A53-482D-8A5D-C388-044C81F63256}"/>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458D2CFD-FF7C-1C8B-BE72-C1F8C2A5885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50933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AFEC1757-F069-1543-A1B4-4E009AD0143E}" type="slidenum">
              <a:rPr lang="it-IT" smtClean="0"/>
              <a:t>17</a:t>
            </a:fld>
            <a:endParaRPr lang="it-IT"/>
          </a:p>
        </p:txBody>
      </p:sp>
    </p:spTree>
    <p:extLst>
      <p:ext uri="{BB962C8B-B14F-4D97-AF65-F5344CB8AC3E}">
        <p14:creationId xmlns:p14="http://schemas.microsoft.com/office/powerpoint/2010/main" val="432663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3094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5928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F0D77-36CE-68FB-57A3-BE510BF7050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0D8E71A-149C-7B3A-F036-7C62B3F483E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A96B038-86E9-E27B-19AF-29A5C7C26AF4}"/>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75E039BA-E9DD-2FD6-F3DE-4ADCFD1313D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9423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8314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DF547-F1C5-A6F4-6333-EC26EAD7FB1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D4329DE-5E15-518B-5E52-B133F8E8A16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AD8C060-D1CB-16D9-2814-244F0A714C45}"/>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09AF2DEB-7F9F-25AC-951C-91036815166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2613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14930-E03C-3347-9486-4BA6115E093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C5D1D65-D29A-D2B6-E5A7-21765299B17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4E1D6B6-92B1-ABE9-603C-26A04AE2C19C}"/>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0CCCE34F-63F2-6DC9-870B-9A986DC59D7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8756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5F703-163F-E215-2111-DB287DEA766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F745A9A-2E61-72E9-EA0A-C61485A31D7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268ACF8-783D-5F23-06C7-7F2B4B4E5B4F}"/>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F8D520D2-0741-D966-E9C7-D674E46780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1776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8D640-BE03-7F97-7868-4EBAB032F90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0CAC5EE-FB84-982C-E1D2-1F34A423EF7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131E7FC-8E12-51E6-D238-688893A397C4}"/>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EE39208E-F6C7-432D-CFB6-56426C42FB6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6705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9BFFB9E-FD4D-B997-8538-75A2070A2547}"/>
              </a:ext>
            </a:extLst>
          </p:cNvPr>
          <p:cNvSpPr>
            <a:spLocks noGrp="1"/>
          </p:cNvSpPr>
          <p:nvPr>
            <p:ph type="title"/>
          </p:nvPr>
        </p:nvSpPr>
        <p:spPr>
          <a:xfrm>
            <a:off x="543339" y="365125"/>
            <a:ext cx="9210262" cy="1325563"/>
          </a:xfrm>
          <a:prstGeom prst="rect">
            <a:avLst/>
          </a:prstGeom>
        </p:spPr>
        <p:txBody>
          <a:bodyPr/>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Tree>
    <p:extLst>
      <p:ext uri="{BB962C8B-B14F-4D97-AF65-F5344CB8AC3E}">
        <p14:creationId xmlns:p14="http://schemas.microsoft.com/office/powerpoint/2010/main" val="28489364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9BFFB9E-FD4D-B997-8538-75A2070A2547}"/>
              </a:ext>
            </a:extLst>
          </p:cNvPr>
          <p:cNvSpPr>
            <a:spLocks noGrp="1"/>
          </p:cNvSpPr>
          <p:nvPr>
            <p:ph type="title"/>
          </p:nvPr>
        </p:nvSpPr>
        <p:spPr>
          <a:xfrm>
            <a:off x="543339" y="365125"/>
            <a:ext cx="9210262" cy="1325563"/>
          </a:xfrm>
          <a:prstGeom prst="rect">
            <a:avLst/>
          </a:prstGeom>
        </p:spPr>
        <p:txBody>
          <a:bodyPr/>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
        <p:nvSpPr>
          <p:cNvPr id="3" name="Segnaposto contenuto 2">
            <a:extLst>
              <a:ext uri="{FF2B5EF4-FFF2-40B4-BE49-F238E27FC236}">
                <a16:creationId xmlns:a16="http://schemas.microsoft.com/office/drawing/2014/main" id="{B23BD1C8-D0AC-8440-7473-5C1ADBB4844B}"/>
              </a:ext>
            </a:extLst>
          </p:cNvPr>
          <p:cNvSpPr>
            <a:spLocks noGrp="1"/>
          </p:cNvSpPr>
          <p:nvPr>
            <p:ph idx="1"/>
          </p:nvPr>
        </p:nvSpPr>
        <p:spPr>
          <a:xfrm>
            <a:off x="543338" y="1690688"/>
            <a:ext cx="9210262" cy="4351338"/>
          </a:xfrm>
          <a:prstGeom prst="rect">
            <a:avLst/>
          </a:prstGeom>
        </p:spPr>
        <p:txBody>
          <a:bodyPr/>
          <a:lstStyle>
            <a:lvl1pPr marL="0" indent="0">
              <a:buNone/>
              <a:defRPr b="0" i="0">
                <a:solidFill>
                  <a:srgbClr val="5E777A"/>
                </a:solidFill>
                <a:latin typeface="Arial" panose="020B0604020202020204" pitchFamily="34" charset="0"/>
                <a:cs typeface="Arial" panose="020B0604020202020204" pitchFamily="34" charset="0"/>
              </a:defRPr>
            </a:lvl1pPr>
            <a:lvl2pPr marL="457200" indent="0">
              <a:buNone/>
              <a:defRPr sz="1800" b="0" i="0">
                <a:solidFill>
                  <a:srgbClr val="5E777A"/>
                </a:solidFill>
                <a:latin typeface="Arial" panose="020B0604020202020204" pitchFamily="34" charset="0"/>
                <a:cs typeface="Arial" panose="020B0604020202020204" pitchFamily="34" charset="0"/>
              </a:defRPr>
            </a:lvl2pPr>
            <a:lvl3pPr marL="914400" indent="0">
              <a:buNone/>
              <a:defRPr sz="1800" b="1">
                <a:solidFill>
                  <a:srgbClr val="404040"/>
                </a:solidFill>
                <a:latin typeface="Arial" panose="020B0604020202020204" pitchFamily="34" charset="0"/>
                <a:cs typeface="Arial" panose="020B0604020202020204" pitchFamily="34" charset="0"/>
              </a:defRPr>
            </a:lvl3pPr>
            <a:lvl4pPr marL="1371600" indent="0">
              <a:buNone/>
              <a:defRPr sz="1400" b="0" i="0">
                <a:solidFill>
                  <a:srgbClr val="404040"/>
                </a:solidFill>
                <a:latin typeface="Arial" panose="020B0604020202020204" pitchFamily="34" charset="0"/>
                <a:cs typeface="Arial" panose="020B0604020202020204" pitchFamily="34" charset="0"/>
              </a:defRPr>
            </a:lvl4pPr>
            <a:lvl5pPr marL="1828800" indent="0">
              <a:buNone/>
              <a:defRPr sz="1000" b="0" i="0">
                <a:solidFill>
                  <a:srgbClr val="404040"/>
                </a:solidFill>
                <a:latin typeface="Arial" panose="020B0604020202020204" pitchFamily="34" charset="0"/>
                <a:cs typeface="Arial" panose="020B0604020202020204" pitchFamily="34" charset="0"/>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776027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5ACEB2F-3A73-D17B-17C5-94BDEEEFC659}"/>
              </a:ext>
            </a:extLst>
          </p:cNvPr>
          <p:cNvSpPr>
            <a:spLocks noGrp="1"/>
          </p:cNvSpPr>
          <p:nvPr>
            <p:ph type="title"/>
          </p:nvPr>
        </p:nvSpPr>
        <p:spPr>
          <a:xfrm>
            <a:off x="588238" y="417581"/>
            <a:ext cx="3625953" cy="1600200"/>
          </a:xfrm>
          <a:prstGeom prst="rect">
            <a:avLst/>
          </a:prstGeom>
        </p:spPr>
        <p:txBody>
          <a:bodyPr anchor="t" anchorCtr="0"/>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
        <p:nvSpPr>
          <p:cNvPr id="4" name="Segnaposto testo 3">
            <a:extLst>
              <a:ext uri="{FF2B5EF4-FFF2-40B4-BE49-F238E27FC236}">
                <a16:creationId xmlns:a16="http://schemas.microsoft.com/office/drawing/2014/main" id="{2A197F03-675F-071B-B9CF-A5ECD3715859}"/>
              </a:ext>
            </a:extLst>
          </p:cNvPr>
          <p:cNvSpPr>
            <a:spLocks noGrp="1"/>
          </p:cNvSpPr>
          <p:nvPr>
            <p:ph type="body" sz="half" idx="2"/>
          </p:nvPr>
        </p:nvSpPr>
        <p:spPr>
          <a:xfrm>
            <a:off x="588238" y="2581550"/>
            <a:ext cx="3625954" cy="2984362"/>
          </a:xfrm>
          <a:prstGeom prst="rect">
            <a:avLst/>
          </a:prstGeom>
        </p:spPr>
        <p:txBody>
          <a:bodyPr/>
          <a:lstStyle>
            <a:lvl1pPr marL="0" indent="0">
              <a:buNone/>
              <a:defRPr sz="1800" b="0" i="0">
                <a:solidFill>
                  <a:srgbClr val="5E777A"/>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dirty="0"/>
              <a:t>Fare clic per modificare gli stili del testo dello schema</a:t>
            </a:r>
          </a:p>
        </p:txBody>
      </p:sp>
      <p:sp>
        <p:nvSpPr>
          <p:cNvPr id="8" name="Segnaposto contenuto 2">
            <a:extLst>
              <a:ext uri="{FF2B5EF4-FFF2-40B4-BE49-F238E27FC236}">
                <a16:creationId xmlns:a16="http://schemas.microsoft.com/office/drawing/2014/main" id="{DED2DBD1-FD3A-2ABE-DEB9-78C137BAE334}"/>
              </a:ext>
            </a:extLst>
          </p:cNvPr>
          <p:cNvSpPr>
            <a:spLocks noGrp="1"/>
          </p:cNvSpPr>
          <p:nvPr>
            <p:ph idx="10"/>
          </p:nvPr>
        </p:nvSpPr>
        <p:spPr>
          <a:xfrm>
            <a:off x="4643334" y="427105"/>
            <a:ext cx="6172200" cy="5138807"/>
          </a:xfrm>
          <a:prstGeom prst="rect">
            <a:avLst/>
          </a:prstGeom>
        </p:spPr>
        <p:txBody>
          <a:bodyPr/>
          <a:lstStyle>
            <a:lvl1pPr>
              <a:defRPr b="0" i="0">
                <a:solidFill>
                  <a:srgbClr val="5E777A"/>
                </a:solidFill>
                <a:latin typeface="Arial" panose="020B0604020202020204" pitchFamily="34" charset="0"/>
                <a:cs typeface="Arial" panose="020B0604020202020204" pitchFamily="34" charset="0"/>
              </a:defRPr>
            </a:lvl1pPr>
            <a:lvl2pPr>
              <a:defRPr sz="1800" b="0" i="0">
                <a:solidFill>
                  <a:srgbClr val="5E777A"/>
                </a:solidFill>
                <a:latin typeface="Arial" panose="020B0604020202020204" pitchFamily="34" charset="0"/>
                <a:cs typeface="Arial" panose="020B0604020202020204" pitchFamily="34" charset="0"/>
              </a:defRPr>
            </a:lvl2pPr>
            <a:lvl3pPr>
              <a:defRPr sz="1800" b="1">
                <a:solidFill>
                  <a:srgbClr val="404040"/>
                </a:solidFill>
                <a:latin typeface="Arial" panose="020B0604020202020204" pitchFamily="34" charset="0"/>
                <a:cs typeface="Arial" panose="020B0604020202020204" pitchFamily="34" charset="0"/>
              </a:defRPr>
            </a:lvl3pPr>
            <a:lvl4pPr>
              <a:defRPr sz="1400" b="0" i="0">
                <a:solidFill>
                  <a:srgbClr val="404040"/>
                </a:solidFill>
                <a:latin typeface="Arial" panose="020B0604020202020204" pitchFamily="34" charset="0"/>
                <a:cs typeface="Arial" panose="020B0604020202020204" pitchFamily="34" charset="0"/>
              </a:defRPr>
            </a:lvl4pPr>
            <a:lvl5pPr>
              <a:defRPr sz="1000" b="0" i="0">
                <a:solidFill>
                  <a:srgbClr val="404040"/>
                </a:solidFill>
                <a:latin typeface="Arial" panose="020B0604020202020204" pitchFamily="34" charset="0"/>
                <a:cs typeface="Arial" panose="020B0604020202020204" pitchFamily="34" charset="0"/>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772861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uto con didascalia">
    <p:spTree>
      <p:nvGrpSpPr>
        <p:cNvPr id="1" name=""/>
        <p:cNvGrpSpPr/>
        <p:nvPr/>
      </p:nvGrpSpPr>
      <p:grpSpPr>
        <a:xfrm>
          <a:off x="0" y="0"/>
          <a:ext cx="0" cy="0"/>
          <a:chOff x="0" y="0"/>
          <a:chExt cx="0" cy="0"/>
        </a:xfrm>
      </p:grpSpPr>
      <p:sp>
        <p:nvSpPr>
          <p:cNvPr id="5" name="Segnaposto immagine 2">
            <a:extLst>
              <a:ext uri="{FF2B5EF4-FFF2-40B4-BE49-F238E27FC236}">
                <a16:creationId xmlns:a16="http://schemas.microsoft.com/office/drawing/2014/main" id="{3F516F64-75E9-8FC3-1A47-F97C5DA9748A}"/>
              </a:ext>
            </a:extLst>
          </p:cNvPr>
          <p:cNvSpPr>
            <a:spLocks noGrp="1"/>
          </p:cNvSpPr>
          <p:nvPr>
            <p:ph type="pic" idx="1"/>
          </p:nvPr>
        </p:nvSpPr>
        <p:spPr>
          <a:xfrm>
            <a:off x="4613345" y="417581"/>
            <a:ext cx="6172200" cy="514833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9" name="Titolo 1">
            <a:extLst>
              <a:ext uri="{FF2B5EF4-FFF2-40B4-BE49-F238E27FC236}">
                <a16:creationId xmlns:a16="http://schemas.microsoft.com/office/drawing/2014/main" id="{54DEA5AB-1B05-7D51-321F-4BEE1A7C4333}"/>
              </a:ext>
            </a:extLst>
          </p:cNvPr>
          <p:cNvSpPr>
            <a:spLocks noGrp="1"/>
          </p:cNvSpPr>
          <p:nvPr>
            <p:ph type="title"/>
          </p:nvPr>
        </p:nvSpPr>
        <p:spPr>
          <a:xfrm>
            <a:off x="588238" y="417581"/>
            <a:ext cx="3625953" cy="1600200"/>
          </a:xfrm>
          <a:prstGeom prst="rect">
            <a:avLst/>
          </a:prstGeom>
        </p:spPr>
        <p:txBody>
          <a:bodyPr anchor="t" anchorCtr="0"/>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
        <p:nvSpPr>
          <p:cNvPr id="10" name="Segnaposto testo 3">
            <a:extLst>
              <a:ext uri="{FF2B5EF4-FFF2-40B4-BE49-F238E27FC236}">
                <a16:creationId xmlns:a16="http://schemas.microsoft.com/office/drawing/2014/main" id="{8A6D20C1-2874-A304-6BA7-277223245764}"/>
              </a:ext>
            </a:extLst>
          </p:cNvPr>
          <p:cNvSpPr>
            <a:spLocks noGrp="1"/>
          </p:cNvSpPr>
          <p:nvPr>
            <p:ph type="body" sz="half" idx="2"/>
          </p:nvPr>
        </p:nvSpPr>
        <p:spPr>
          <a:xfrm>
            <a:off x="588238" y="2581550"/>
            <a:ext cx="3625954" cy="2984362"/>
          </a:xfrm>
          <a:prstGeom prst="rect">
            <a:avLst/>
          </a:prstGeom>
        </p:spPr>
        <p:txBody>
          <a:bodyPr/>
          <a:lstStyle>
            <a:lvl1pPr marL="0" indent="0">
              <a:buNone/>
              <a:defRPr sz="1800" b="0" i="0">
                <a:solidFill>
                  <a:srgbClr val="5E777A"/>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dirty="0"/>
              <a:t>Fare clic per modificare gli stili del testo dello schema</a:t>
            </a:r>
          </a:p>
        </p:txBody>
      </p:sp>
      <p:sp>
        <p:nvSpPr>
          <p:cNvPr id="3" name="CasellaDiTesto 2">
            <a:extLst>
              <a:ext uri="{FF2B5EF4-FFF2-40B4-BE49-F238E27FC236}">
                <a16:creationId xmlns:a16="http://schemas.microsoft.com/office/drawing/2014/main" id="{66DAFF4A-A984-118B-79FF-EB10D6939F3A}"/>
              </a:ext>
            </a:extLst>
          </p:cNvPr>
          <p:cNvSpPr txBox="1"/>
          <p:nvPr userDrawn="1"/>
        </p:nvSpPr>
        <p:spPr>
          <a:xfrm>
            <a:off x="1448790" y="6531429"/>
            <a:ext cx="184731" cy="276999"/>
          </a:xfrm>
          <a:prstGeom prst="rect">
            <a:avLst/>
          </a:prstGeom>
          <a:noFill/>
        </p:spPr>
        <p:txBody>
          <a:bodyPr wrap="none" rtlCol="0">
            <a:spAutoFit/>
          </a:bodyPr>
          <a:lstStyle/>
          <a:p>
            <a:pPr algn="l"/>
            <a:endParaRPr lang="it-IT" sz="1200" dirty="0">
              <a:latin typeface="Montserrat" pitchFamily="2" charset="77"/>
            </a:endParaRPr>
          </a:p>
        </p:txBody>
      </p:sp>
    </p:spTree>
    <p:extLst>
      <p:ext uri="{BB962C8B-B14F-4D97-AF65-F5344CB8AC3E}">
        <p14:creationId xmlns:p14="http://schemas.microsoft.com/office/powerpoint/2010/main" val="419224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303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Intestazione sezion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39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82915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sv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7B7A7A24-BACF-7779-3310-8384FAE1E620}"/>
              </a:ext>
            </a:extLst>
          </p:cNvPr>
          <p:cNvSpPr txBox="1"/>
          <p:nvPr userDrawn="1"/>
        </p:nvSpPr>
        <p:spPr>
          <a:xfrm>
            <a:off x="11107708" y="6342504"/>
            <a:ext cx="693701" cy="307777"/>
          </a:xfrm>
          <a:prstGeom prst="rect">
            <a:avLst/>
          </a:prstGeom>
          <a:noFill/>
        </p:spPr>
        <p:txBody>
          <a:bodyPr wrap="square" rtlCol="0">
            <a:spAutoFit/>
          </a:bodyPr>
          <a:lstStyle/>
          <a:p>
            <a:pPr algn="ctr"/>
            <a:fld id="{CBAF33AE-882A-6247-9FFC-06EB04FAA1E8}" type="slidenum">
              <a:rPr lang="it-IT" sz="1400" b="0" i="0" smtClean="0">
                <a:solidFill>
                  <a:srgbClr val="5E777A"/>
                </a:solidFill>
                <a:latin typeface="Arial" panose="020B0604020202020204" pitchFamily="34" charset="0"/>
                <a:cs typeface="Arial" panose="020B0604020202020204" pitchFamily="34" charset="0"/>
              </a:rPr>
              <a:pPr algn="ctr"/>
              <a:t>‹#›</a:t>
            </a:fld>
            <a:endParaRPr lang="it-IT" sz="1400" b="0" i="0" dirty="0">
              <a:solidFill>
                <a:srgbClr val="5E777A"/>
              </a:solidFill>
              <a:latin typeface="Arial" panose="020B0604020202020204" pitchFamily="34" charset="0"/>
              <a:cs typeface="Arial" panose="020B0604020202020204" pitchFamily="34" charset="0"/>
            </a:endParaRPr>
          </a:p>
        </p:txBody>
      </p:sp>
      <p:pic>
        <p:nvPicPr>
          <p:cNvPr id="9" name="Immagine 8">
            <a:extLst>
              <a:ext uri="{FF2B5EF4-FFF2-40B4-BE49-F238E27FC236}">
                <a16:creationId xmlns:a16="http://schemas.microsoft.com/office/drawing/2014/main" id="{DB6E6CF0-7475-453C-64DE-5869A7D60BE5}"/>
              </a:ext>
            </a:extLst>
          </p:cNvPr>
          <p:cNvPicPr>
            <a:picLocks noChangeAspect="1"/>
          </p:cNvPicPr>
          <p:nvPr userDrawn="1"/>
        </p:nvPicPr>
        <p:blipFill>
          <a:blip r:embed="rId10">
            <a:extLst>
              <a:ext uri="{96DAC541-7B7A-43D3-8B79-37D633B846F1}">
                <asvg:svgBlip xmlns:asvg="http://schemas.microsoft.com/office/drawing/2016/SVG/main" r:embed="rId11"/>
              </a:ext>
            </a:extLst>
          </a:blip>
          <a:srcRect/>
          <a:stretch/>
        </p:blipFill>
        <p:spPr>
          <a:xfrm>
            <a:off x="10967829" y="316611"/>
            <a:ext cx="945747" cy="956617"/>
          </a:xfrm>
          <a:prstGeom prst="rect">
            <a:avLst/>
          </a:prstGeom>
        </p:spPr>
      </p:pic>
    </p:spTree>
    <p:extLst>
      <p:ext uri="{BB962C8B-B14F-4D97-AF65-F5344CB8AC3E}">
        <p14:creationId xmlns:p14="http://schemas.microsoft.com/office/powerpoint/2010/main" val="362155361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0"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hemeOverride" Target="../theme/themeOverride1.xml"/><Relationship Id="rId5" Type="http://schemas.openxmlformats.org/officeDocument/2006/relationships/image" Target="../media/image4.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6D8EE3D1-33C4-F66F-9BBA-7382915B93CF}"/>
              </a:ext>
            </a:extLst>
          </p:cNvPr>
          <p:cNvPicPr>
            <a:picLocks noChangeAspect="1"/>
          </p:cNvPicPr>
          <p:nvPr/>
        </p:nvPicPr>
        <p:blipFill>
          <a:blip r:embed="rId5"/>
          <a:srcRect/>
          <a:stretch/>
        </p:blipFill>
        <p:spPr>
          <a:xfrm>
            <a:off x="1" y="11146"/>
            <a:ext cx="12191999" cy="6846854"/>
          </a:xfrm>
          <a:prstGeom prst="rect">
            <a:avLst/>
          </a:prstGeom>
        </p:spPr>
      </p:pic>
      <p:sp>
        <p:nvSpPr>
          <p:cNvPr id="4" name="CasellaDiTesto 3">
            <a:extLst>
              <a:ext uri="{FF2B5EF4-FFF2-40B4-BE49-F238E27FC236}">
                <a16:creationId xmlns:a16="http://schemas.microsoft.com/office/drawing/2014/main" id="{0B0F6C68-374E-CD45-75C6-A598D4F129F5}"/>
              </a:ext>
            </a:extLst>
          </p:cNvPr>
          <p:cNvSpPr txBox="1"/>
          <p:nvPr/>
        </p:nvSpPr>
        <p:spPr>
          <a:xfrm>
            <a:off x="5007426" y="4869382"/>
            <a:ext cx="6817568" cy="1881734"/>
          </a:xfrm>
          <a:prstGeom prst="rect">
            <a:avLst/>
          </a:prstGeom>
          <a:noFill/>
        </p:spPr>
        <p:txBody>
          <a:bodyPr wrap="square" rtlCol="0">
            <a:spAutoFit/>
          </a:bodyPr>
          <a:lstStyle/>
          <a:p>
            <a:pPr algn="r">
              <a:lnSpc>
                <a:spcPct val="150000"/>
              </a:lnSpc>
            </a:pPr>
            <a:r>
              <a:rPr lang="en-US" sz="2800" dirty="0">
                <a:solidFill>
                  <a:srgbClr val="5E777A"/>
                </a:solidFill>
                <a:latin typeface="Arial" panose="020B0604020202020204" pitchFamily="34" charset="0"/>
                <a:cs typeface="Arial" panose="020B0604020202020204" pitchFamily="34" charset="0"/>
              </a:rPr>
              <a:t>Citizens’ dashboard: </a:t>
            </a:r>
          </a:p>
          <a:p>
            <a:pPr algn="r">
              <a:lnSpc>
                <a:spcPct val="150000"/>
              </a:lnSpc>
            </a:pPr>
            <a:r>
              <a:rPr lang="en-US" sz="2800" dirty="0">
                <a:solidFill>
                  <a:srgbClr val="5E777A"/>
                </a:solidFill>
                <a:latin typeface="Arial" panose="020B0604020202020204" pitchFamily="34" charset="0"/>
                <a:cs typeface="Arial" panose="020B0604020202020204" pitchFamily="34" charset="0"/>
              </a:rPr>
              <a:t>how to design a truly user-friendly tool</a:t>
            </a:r>
            <a:br>
              <a:rPr lang="en-US" sz="2400" b="1" dirty="0">
                <a:solidFill>
                  <a:srgbClr val="FF6666"/>
                </a:solidFill>
              </a:rPr>
            </a:br>
            <a:r>
              <a:rPr lang="en-US" sz="2400" b="1" dirty="0" err="1">
                <a:solidFill>
                  <a:srgbClr val="FF6666"/>
                </a:solidFill>
              </a:rPr>
              <a:t>eCream</a:t>
            </a:r>
            <a:r>
              <a:rPr lang="en-US" sz="2400" b="1" dirty="0">
                <a:solidFill>
                  <a:srgbClr val="FF6666"/>
                </a:solidFill>
              </a:rPr>
              <a:t> General meeting – Paris </a:t>
            </a:r>
            <a:r>
              <a:rPr lang="it-IT" sz="2000" dirty="0">
                <a:solidFill>
                  <a:srgbClr val="5E777A"/>
                </a:solidFill>
                <a:latin typeface="Arial" panose="020B0604020202020204" pitchFamily="34" charset="0"/>
                <a:cs typeface="Arial" panose="020B0604020202020204" pitchFamily="34" charset="0"/>
              </a:rPr>
              <a:t>23 </a:t>
            </a:r>
            <a:r>
              <a:rPr lang="it-IT" sz="2000" dirty="0" err="1">
                <a:solidFill>
                  <a:srgbClr val="5E777A"/>
                </a:solidFill>
                <a:latin typeface="Arial" panose="020B0604020202020204" pitchFamily="34" charset="0"/>
                <a:cs typeface="Arial" panose="020B0604020202020204" pitchFamily="34" charset="0"/>
              </a:rPr>
              <a:t>October</a:t>
            </a:r>
            <a:r>
              <a:rPr lang="it-IT" sz="2000" dirty="0">
                <a:solidFill>
                  <a:srgbClr val="5E777A"/>
                </a:solidFill>
                <a:latin typeface="Arial" panose="020B0604020202020204" pitchFamily="34" charset="0"/>
                <a:cs typeface="Arial" panose="020B0604020202020204" pitchFamily="34" charset="0"/>
              </a:rPr>
              <a:t> 2025</a:t>
            </a:r>
          </a:p>
        </p:txBody>
      </p:sp>
      <p:sp>
        <p:nvSpPr>
          <p:cNvPr id="5" name="CasellaDiTesto 4">
            <a:extLst>
              <a:ext uri="{FF2B5EF4-FFF2-40B4-BE49-F238E27FC236}">
                <a16:creationId xmlns:a16="http://schemas.microsoft.com/office/drawing/2014/main" id="{0B0F6C68-374E-CD45-75C6-A598D4F129F5}"/>
              </a:ext>
            </a:extLst>
          </p:cNvPr>
          <p:cNvSpPr txBox="1"/>
          <p:nvPr/>
        </p:nvSpPr>
        <p:spPr>
          <a:xfrm>
            <a:off x="200608" y="5012153"/>
            <a:ext cx="4497355" cy="1345048"/>
          </a:xfrm>
          <a:prstGeom prst="rect">
            <a:avLst/>
          </a:prstGeom>
          <a:noFill/>
        </p:spPr>
        <p:txBody>
          <a:bodyPr wrap="square" rtlCol="0">
            <a:spAutoFit/>
          </a:bodyPr>
          <a:lstStyle/>
          <a:p>
            <a:pPr>
              <a:lnSpc>
                <a:spcPct val="150000"/>
              </a:lnSpc>
            </a:pPr>
            <a:r>
              <a:rPr lang="it-IT" sz="1400" b="1" dirty="0">
                <a:solidFill>
                  <a:schemeClr val="bg1">
                    <a:lumMod val="50000"/>
                  </a:schemeClr>
                </a:solidFill>
                <a:latin typeface="Arial" panose="020B0604020202020204" pitchFamily="34" charset="0"/>
                <a:cs typeface="Arial" panose="020B0604020202020204" pitchFamily="34" charset="0"/>
              </a:rPr>
              <a:t>Iveta Nagyova</a:t>
            </a:r>
            <a:br>
              <a:rPr lang="it-IT" sz="1400" dirty="0">
                <a:solidFill>
                  <a:schemeClr val="bg1">
                    <a:lumMod val="50000"/>
                  </a:schemeClr>
                </a:solidFill>
                <a:latin typeface="Arial" panose="020B0604020202020204" pitchFamily="34" charset="0"/>
                <a:cs typeface="Arial" panose="020B0604020202020204" pitchFamily="34" charset="0"/>
              </a:rPr>
            </a:br>
            <a:r>
              <a:rPr lang="it-IT" sz="1400" dirty="0">
                <a:solidFill>
                  <a:schemeClr val="bg1">
                    <a:lumMod val="50000"/>
                  </a:schemeClr>
                </a:solidFill>
                <a:latin typeface="Arial" panose="020B0604020202020204" pitchFamily="34" charset="0"/>
                <a:cs typeface="Arial" panose="020B0604020202020204" pitchFamily="34" charset="0"/>
              </a:rPr>
              <a:t>Department of Social and Behavioural Medicine</a:t>
            </a:r>
          </a:p>
          <a:p>
            <a:pPr>
              <a:lnSpc>
                <a:spcPct val="150000"/>
              </a:lnSpc>
            </a:pPr>
            <a:r>
              <a:rPr lang="it-IT" sz="1400" dirty="0">
                <a:solidFill>
                  <a:schemeClr val="bg1">
                    <a:lumMod val="50000"/>
                  </a:schemeClr>
                </a:solidFill>
                <a:latin typeface="Arial" panose="020B0604020202020204" pitchFamily="34" charset="0"/>
                <a:cs typeface="Arial" panose="020B0604020202020204" pitchFamily="34" charset="0"/>
              </a:rPr>
              <a:t>PJ Safarik University in Kosice, Slovakia</a:t>
            </a:r>
          </a:p>
          <a:p>
            <a:pPr>
              <a:lnSpc>
                <a:spcPct val="150000"/>
              </a:lnSpc>
            </a:pPr>
            <a:r>
              <a:rPr lang="it-IT" sz="1400" dirty="0">
                <a:solidFill>
                  <a:schemeClr val="bg1">
                    <a:lumMod val="50000"/>
                  </a:schemeClr>
                </a:solidFill>
                <a:latin typeface="Arial" panose="020B0604020202020204" pitchFamily="34" charset="0"/>
                <a:cs typeface="Arial" panose="020B0604020202020204" pitchFamily="34" charset="0"/>
              </a:rPr>
              <a:t>iveta.nagyova@upjs.sk</a:t>
            </a:r>
            <a:endParaRPr lang="it-IT" sz="11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915625"/>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F4E64-9F55-6CBB-F634-2BBB9F3EDAB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15CCAC6-12C0-789E-76D0-EB102151D645}"/>
              </a:ext>
            </a:extLst>
          </p:cNvPr>
          <p:cNvSpPr>
            <a:spLocks noGrp="1"/>
          </p:cNvSpPr>
          <p:nvPr>
            <p:ph type="title"/>
          </p:nvPr>
        </p:nvSpPr>
        <p:spPr>
          <a:xfrm>
            <a:off x="697463" y="289532"/>
            <a:ext cx="10460394" cy="837629"/>
          </a:xfrm>
        </p:spPr>
        <p:txBody>
          <a:bodyPr/>
          <a:lstStyle/>
          <a:p>
            <a:r>
              <a:rPr lang="en-US" sz="4000" b="1" dirty="0"/>
              <a:t>Results | </a:t>
            </a:r>
            <a:r>
              <a:rPr lang="en-US" sz="2400" b="1" dirty="0"/>
              <a:t>Key t</a:t>
            </a:r>
            <a:r>
              <a:rPr lang="en-GB" sz="2400" b="1" dirty="0" err="1"/>
              <a:t>hemes</a:t>
            </a:r>
            <a:r>
              <a:rPr lang="en-GB" sz="2400" b="1" dirty="0"/>
              <a:t> related to the state of EC  in Slovakia </a:t>
            </a:r>
            <a:endParaRPr lang="it-IT" sz="2400" b="1" dirty="0"/>
          </a:p>
        </p:txBody>
      </p:sp>
      <p:sp>
        <p:nvSpPr>
          <p:cNvPr id="4" name="Google Shape;388;p36">
            <a:extLst>
              <a:ext uri="{FF2B5EF4-FFF2-40B4-BE49-F238E27FC236}">
                <a16:creationId xmlns:a16="http://schemas.microsoft.com/office/drawing/2014/main" id="{BFB19D8D-E0EA-89AC-4E0D-8FF171FDF862}"/>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pic>
        <p:nvPicPr>
          <p:cNvPr id="8" name="Obrázok 7">
            <a:extLst>
              <a:ext uri="{FF2B5EF4-FFF2-40B4-BE49-F238E27FC236}">
                <a16:creationId xmlns:a16="http://schemas.microsoft.com/office/drawing/2014/main" id="{819F10D0-752A-5DA8-9FE6-3643409068F4}"/>
              </a:ext>
            </a:extLst>
          </p:cNvPr>
          <p:cNvPicPr>
            <a:picLocks noChangeAspect="1"/>
          </p:cNvPicPr>
          <p:nvPr/>
        </p:nvPicPr>
        <p:blipFill>
          <a:blip r:embed="rId3"/>
          <a:stretch>
            <a:fillRect/>
          </a:stretch>
        </p:blipFill>
        <p:spPr>
          <a:xfrm>
            <a:off x="849086" y="1127161"/>
            <a:ext cx="7976006" cy="5513125"/>
          </a:xfrm>
          <a:prstGeom prst="rect">
            <a:avLst/>
          </a:prstGeom>
        </p:spPr>
      </p:pic>
    </p:spTree>
    <p:extLst>
      <p:ext uri="{BB962C8B-B14F-4D97-AF65-F5344CB8AC3E}">
        <p14:creationId xmlns:p14="http://schemas.microsoft.com/office/powerpoint/2010/main" val="3623031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90674-6A0F-FBF1-B49F-77DCB752F84E}"/>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7E1D09E-A05B-1B64-155C-23ACBE7AA748}"/>
              </a:ext>
            </a:extLst>
          </p:cNvPr>
          <p:cNvSpPr>
            <a:spLocks noGrp="1"/>
          </p:cNvSpPr>
          <p:nvPr>
            <p:ph type="title"/>
          </p:nvPr>
        </p:nvSpPr>
        <p:spPr>
          <a:xfrm>
            <a:off x="697463" y="289532"/>
            <a:ext cx="10460394" cy="837629"/>
          </a:xfrm>
        </p:spPr>
        <p:txBody>
          <a:bodyPr/>
          <a:lstStyle/>
          <a:p>
            <a:r>
              <a:rPr lang="en-US" sz="4000" b="1" dirty="0"/>
              <a:t>Results | Dashboards</a:t>
            </a:r>
            <a:endParaRPr lang="it-IT" sz="4000" b="1" dirty="0"/>
          </a:p>
        </p:txBody>
      </p:sp>
      <p:sp>
        <p:nvSpPr>
          <p:cNvPr id="4" name="Google Shape;388;p36">
            <a:extLst>
              <a:ext uri="{FF2B5EF4-FFF2-40B4-BE49-F238E27FC236}">
                <a16:creationId xmlns:a16="http://schemas.microsoft.com/office/drawing/2014/main" id="{665D66B1-738A-85D5-9527-2D6BEF9E13AA}"/>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sp>
        <p:nvSpPr>
          <p:cNvPr id="5" name="BlokTextu 4">
            <a:extLst>
              <a:ext uri="{FF2B5EF4-FFF2-40B4-BE49-F238E27FC236}">
                <a16:creationId xmlns:a16="http://schemas.microsoft.com/office/drawing/2014/main" id="{236DA3C1-C942-8D60-202B-1B411A032CFC}"/>
              </a:ext>
            </a:extLst>
          </p:cNvPr>
          <p:cNvSpPr txBox="1"/>
          <p:nvPr/>
        </p:nvSpPr>
        <p:spPr>
          <a:xfrm>
            <a:off x="756557" y="3321045"/>
            <a:ext cx="10670672" cy="2563587"/>
          </a:xfrm>
          <a:prstGeom prst="rect">
            <a:avLst/>
          </a:prstGeom>
          <a:noFill/>
        </p:spPr>
        <p:txBody>
          <a:bodyPr wrap="square">
            <a:spAutoFit/>
          </a:bodyPr>
          <a:lstStyle/>
          <a:p>
            <a:pPr marL="742950" lvl="1" indent="-285750">
              <a:lnSpc>
                <a:spcPct val="107000"/>
              </a:lnSpc>
              <a:spcAft>
                <a:spcPts val="800"/>
              </a:spcAft>
              <a:buFont typeface="Wingdings" panose="05000000000000000000" pitchFamily="2" charset="2"/>
              <a:buChar char="§"/>
            </a:pPr>
            <a:r>
              <a:rPr lang="en-GB" i="1" dirty="0"/>
              <a:t>155.sk emergency application (EA)</a:t>
            </a:r>
          </a:p>
          <a:p>
            <a:pPr marL="742950" lvl="1" indent="-285750">
              <a:lnSpc>
                <a:spcPct val="107000"/>
              </a:lnSpc>
              <a:spcAft>
                <a:spcPts val="800"/>
              </a:spcAft>
              <a:buFont typeface="Wingdings" panose="05000000000000000000" pitchFamily="2" charset="2"/>
              <a:buChar char="§"/>
            </a:pPr>
            <a:r>
              <a:rPr lang="en-GB" i="1" dirty="0"/>
              <a:t>EA „</a:t>
            </a:r>
            <a:r>
              <a:rPr lang="en-GB" i="1" dirty="0" err="1"/>
              <a:t>Záchranka</a:t>
            </a:r>
            <a:r>
              <a:rPr lang="en-GB" i="1" dirty="0"/>
              <a:t>“  (</a:t>
            </a:r>
            <a:r>
              <a:rPr lang="sk-SK" i="1" dirty="0" err="1"/>
              <a:t>colloquial</a:t>
            </a:r>
            <a:r>
              <a:rPr lang="en-US" i="1" dirty="0"/>
              <a:t> term for </a:t>
            </a:r>
            <a:r>
              <a:rPr lang="sk-SK" i="1" dirty="0" err="1"/>
              <a:t>ambulance</a:t>
            </a:r>
            <a:r>
              <a:rPr lang="sk-SK" i="1" dirty="0"/>
              <a:t> / </a:t>
            </a:r>
            <a:r>
              <a:rPr lang="sk-SK" i="1" dirty="0" err="1"/>
              <a:t>emergency</a:t>
            </a:r>
            <a:r>
              <a:rPr lang="sk-SK" i="1" dirty="0"/>
              <a:t> </a:t>
            </a:r>
            <a:r>
              <a:rPr lang="sk-SK" i="1" dirty="0" err="1"/>
              <a:t>rescue</a:t>
            </a:r>
            <a:r>
              <a:rPr lang="sk-SK" i="1" dirty="0"/>
              <a:t> </a:t>
            </a:r>
            <a:r>
              <a:rPr lang="sk-SK" i="1" dirty="0" err="1"/>
              <a:t>service</a:t>
            </a:r>
            <a:r>
              <a:rPr lang="en-US" i="1" dirty="0"/>
              <a:t>)</a:t>
            </a:r>
            <a:endParaRPr lang="en-GB" i="1" dirty="0"/>
          </a:p>
          <a:p>
            <a:pPr marL="742950" lvl="1" indent="-285750">
              <a:lnSpc>
                <a:spcPct val="107000"/>
              </a:lnSpc>
              <a:spcAft>
                <a:spcPts val="800"/>
              </a:spcAft>
              <a:buFont typeface="Wingdings" panose="05000000000000000000" pitchFamily="2" charset="2"/>
              <a:buChar char="§"/>
            </a:pPr>
            <a:r>
              <a:rPr lang="en-GB" i="1" dirty="0"/>
              <a:t>NUDCH App (NUDCH - </a:t>
            </a:r>
            <a:r>
              <a:rPr lang="en-US" i="1" dirty="0"/>
              <a:t>National Institute for Childhood Diseases</a:t>
            </a:r>
            <a:r>
              <a:rPr lang="en-GB" i="1" dirty="0"/>
              <a:t>)</a:t>
            </a:r>
          </a:p>
          <a:p>
            <a:pPr marL="742950" lvl="1" indent="-285750">
              <a:lnSpc>
                <a:spcPct val="107000"/>
              </a:lnSpc>
              <a:spcAft>
                <a:spcPts val="800"/>
              </a:spcAft>
              <a:buFont typeface="Wingdings" panose="05000000000000000000" pitchFamily="2" charset="2"/>
              <a:buChar char="§"/>
            </a:pPr>
            <a:r>
              <a:rPr lang="en-GB" i="1" dirty="0"/>
              <a:t>STEMI App (</a:t>
            </a:r>
            <a:r>
              <a:rPr lang="sk-SK" i="1" dirty="0"/>
              <a:t>#EveryMinuteCounts</a:t>
            </a:r>
            <a:r>
              <a:rPr lang="en-US" i="1" dirty="0"/>
              <a:t>)</a:t>
            </a:r>
            <a:endParaRPr lang="sk-SK" i="1" dirty="0"/>
          </a:p>
          <a:p>
            <a:pPr marL="742950" lvl="1" indent="-285750">
              <a:lnSpc>
                <a:spcPct val="107000"/>
              </a:lnSpc>
              <a:spcAft>
                <a:spcPts val="800"/>
              </a:spcAft>
              <a:buFont typeface="Wingdings" panose="05000000000000000000" pitchFamily="2" charset="2"/>
              <a:buChar char="§"/>
            </a:pPr>
            <a:endParaRPr lang="sk-SK" sz="2400" dirty="0"/>
          </a:p>
          <a:p>
            <a:pPr lvl="1">
              <a:lnSpc>
                <a:spcPct val="107000"/>
              </a:lnSpc>
              <a:spcAft>
                <a:spcPts val="800"/>
              </a:spcAft>
            </a:pPr>
            <a:r>
              <a:rPr lang="en-US" sz="2400" dirty="0"/>
              <a:t>GPS localization, map tracking, image/voice notifications, database outputs, etc.</a:t>
            </a:r>
            <a:endParaRPr lang="sk-SK" sz="2400" dirty="0"/>
          </a:p>
        </p:txBody>
      </p:sp>
      <p:sp>
        <p:nvSpPr>
          <p:cNvPr id="3" name="BlokTextu 2">
            <a:extLst>
              <a:ext uri="{FF2B5EF4-FFF2-40B4-BE49-F238E27FC236}">
                <a16:creationId xmlns:a16="http://schemas.microsoft.com/office/drawing/2014/main" id="{FFE980C1-D704-1D22-9E86-571756723C16}"/>
              </a:ext>
            </a:extLst>
          </p:cNvPr>
          <p:cNvSpPr txBox="1"/>
          <p:nvPr/>
        </p:nvSpPr>
        <p:spPr>
          <a:xfrm>
            <a:off x="815651" y="1349807"/>
            <a:ext cx="9567766" cy="1465529"/>
          </a:xfrm>
          <a:prstGeom prst="rect">
            <a:avLst/>
          </a:prstGeom>
          <a:noFill/>
        </p:spPr>
        <p:txBody>
          <a:bodyPr wrap="square">
            <a:spAutoFit/>
          </a:bodyPr>
          <a:lstStyle/>
          <a:p>
            <a:pPr lvl="1">
              <a:lnSpc>
                <a:spcPct val="107000"/>
              </a:lnSpc>
              <a:spcAft>
                <a:spcPts val="800"/>
              </a:spcAft>
            </a:pPr>
            <a:r>
              <a:rPr lang="en-GB" sz="2400" b="1" dirty="0">
                <a:solidFill>
                  <a:srgbClr val="5E7779"/>
                </a:solidFill>
              </a:rPr>
              <a:t>Identified 4  </a:t>
            </a:r>
            <a:r>
              <a:rPr lang="en-US" sz="2400" b="1" dirty="0">
                <a:solidFill>
                  <a:srgbClr val="5E7779"/>
                </a:solidFill>
              </a:rPr>
              <a:t>types </a:t>
            </a:r>
            <a:r>
              <a:rPr lang="en-US" sz="2400" dirty="0"/>
              <a:t>of emergency support applications</a:t>
            </a:r>
          </a:p>
          <a:p>
            <a:pPr marL="800100" lvl="1" indent="-342900">
              <a:lnSpc>
                <a:spcPct val="107000"/>
              </a:lnSpc>
              <a:spcAft>
                <a:spcPts val="800"/>
              </a:spcAft>
              <a:buFont typeface="Wingdings" panose="05000000000000000000" pitchFamily="2" charset="2"/>
              <a:buChar char="§"/>
            </a:pPr>
            <a:r>
              <a:rPr lang="en-US" sz="2400" dirty="0"/>
              <a:t>3 intended for patients</a:t>
            </a:r>
          </a:p>
          <a:p>
            <a:pPr marL="800100" lvl="1" indent="-342900">
              <a:lnSpc>
                <a:spcPct val="107000"/>
              </a:lnSpc>
              <a:spcAft>
                <a:spcPts val="800"/>
              </a:spcAft>
              <a:buFont typeface="Wingdings" panose="05000000000000000000" pitchFamily="2" charset="2"/>
              <a:buChar char="§"/>
            </a:pPr>
            <a:r>
              <a:rPr lang="en-US" sz="2400" dirty="0"/>
              <a:t>1  designated for use by EC personnel</a:t>
            </a:r>
            <a:endParaRPr lang="en-GB" sz="2400" dirty="0"/>
          </a:p>
        </p:txBody>
      </p:sp>
    </p:spTree>
    <p:extLst>
      <p:ext uri="{BB962C8B-B14F-4D97-AF65-F5344CB8AC3E}">
        <p14:creationId xmlns:p14="http://schemas.microsoft.com/office/powerpoint/2010/main" val="2562057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FB951-900E-5292-344D-88B538083CC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3711C40-687D-C296-886F-005BF9A5F681}"/>
              </a:ext>
            </a:extLst>
          </p:cNvPr>
          <p:cNvSpPr>
            <a:spLocks noGrp="1"/>
          </p:cNvSpPr>
          <p:nvPr>
            <p:ph type="title"/>
          </p:nvPr>
        </p:nvSpPr>
        <p:spPr>
          <a:xfrm>
            <a:off x="697463" y="289532"/>
            <a:ext cx="10460394" cy="837629"/>
          </a:xfrm>
        </p:spPr>
        <p:txBody>
          <a:bodyPr/>
          <a:lstStyle/>
          <a:p>
            <a:r>
              <a:rPr lang="en-US" sz="4000" b="1" dirty="0"/>
              <a:t>Results | Dashboards | 155.sk</a:t>
            </a:r>
            <a:endParaRPr lang="it-IT" sz="4000" b="1" dirty="0"/>
          </a:p>
        </p:txBody>
      </p:sp>
      <p:sp>
        <p:nvSpPr>
          <p:cNvPr id="4" name="Google Shape;388;p36">
            <a:extLst>
              <a:ext uri="{FF2B5EF4-FFF2-40B4-BE49-F238E27FC236}">
                <a16:creationId xmlns:a16="http://schemas.microsoft.com/office/drawing/2014/main" id="{A7419ECA-6A30-9D67-86AC-C84E3882D175}"/>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pic>
        <p:nvPicPr>
          <p:cNvPr id="12" name="Obrázok 11">
            <a:extLst>
              <a:ext uri="{FF2B5EF4-FFF2-40B4-BE49-F238E27FC236}">
                <a16:creationId xmlns:a16="http://schemas.microsoft.com/office/drawing/2014/main" id="{288EC21F-FE84-5C9C-9968-7633408B014D}"/>
              </a:ext>
            </a:extLst>
          </p:cNvPr>
          <p:cNvPicPr>
            <a:picLocks noChangeAspect="1"/>
          </p:cNvPicPr>
          <p:nvPr/>
        </p:nvPicPr>
        <p:blipFill>
          <a:blip r:embed="rId3"/>
          <a:stretch>
            <a:fillRect/>
          </a:stretch>
        </p:blipFill>
        <p:spPr>
          <a:xfrm>
            <a:off x="806320" y="1072178"/>
            <a:ext cx="9245134" cy="5257865"/>
          </a:xfrm>
          <a:prstGeom prst="rect">
            <a:avLst/>
          </a:prstGeom>
        </p:spPr>
      </p:pic>
    </p:spTree>
    <p:extLst>
      <p:ext uri="{BB962C8B-B14F-4D97-AF65-F5344CB8AC3E}">
        <p14:creationId xmlns:p14="http://schemas.microsoft.com/office/powerpoint/2010/main" val="1616727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582EA-C8B2-AD08-A078-CE3044C61C6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F44D298-2914-8000-A0D6-D03087E1F9B6}"/>
              </a:ext>
            </a:extLst>
          </p:cNvPr>
          <p:cNvSpPr>
            <a:spLocks noGrp="1"/>
          </p:cNvSpPr>
          <p:nvPr>
            <p:ph type="title"/>
          </p:nvPr>
        </p:nvSpPr>
        <p:spPr>
          <a:xfrm>
            <a:off x="697463" y="289532"/>
            <a:ext cx="10460394" cy="837629"/>
          </a:xfrm>
        </p:spPr>
        <p:txBody>
          <a:bodyPr/>
          <a:lstStyle/>
          <a:p>
            <a:r>
              <a:rPr lang="en-US" sz="4000" b="1" dirty="0"/>
              <a:t>Results | Dashboards | </a:t>
            </a:r>
            <a:r>
              <a:rPr lang="en-US" sz="4000" b="1" dirty="0" err="1"/>
              <a:t>Zachranka</a:t>
            </a:r>
            <a:endParaRPr lang="it-IT" sz="4000" b="1" dirty="0"/>
          </a:p>
        </p:txBody>
      </p:sp>
      <p:sp>
        <p:nvSpPr>
          <p:cNvPr id="4" name="Google Shape;388;p36">
            <a:extLst>
              <a:ext uri="{FF2B5EF4-FFF2-40B4-BE49-F238E27FC236}">
                <a16:creationId xmlns:a16="http://schemas.microsoft.com/office/drawing/2014/main" id="{C23BF841-4BFB-DA24-BD60-D9E020BC7A44}"/>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pic>
        <p:nvPicPr>
          <p:cNvPr id="7" name="Obrázok 6">
            <a:extLst>
              <a:ext uri="{FF2B5EF4-FFF2-40B4-BE49-F238E27FC236}">
                <a16:creationId xmlns:a16="http://schemas.microsoft.com/office/drawing/2014/main" id="{0B27B763-F072-8813-4462-E030F9F4351D}"/>
              </a:ext>
            </a:extLst>
          </p:cNvPr>
          <p:cNvPicPr>
            <a:picLocks noChangeAspect="1"/>
          </p:cNvPicPr>
          <p:nvPr/>
        </p:nvPicPr>
        <p:blipFill>
          <a:blip r:embed="rId3"/>
          <a:stretch>
            <a:fillRect/>
          </a:stretch>
        </p:blipFill>
        <p:spPr>
          <a:xfrm>
            <a:off x="756557" y="961061"/>
            <a:ext cx="9752219" cy="5523718"/>
          </a:xfrm>
          <a:prstGeom prst="rect">
            <a:avLst/>
          </a:prstGeom>
        </p:spPr>
      </p:pic>
    </p:spTree>
    <p:extLst>
      <p:ext uri="{BB962C8B-B14F-4D97-AF65-F5344CB8AC3E}">
        <p14:creationId xmlns:p14="http://schemas.microsoft.com/office/powerpoint/2010/main" val="1472105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F21E7-F3EA-102E-C24A-19A72766B2A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E8222DA-7B7F-0F95-1D38-C04EAEA91B54}"/>
              </a:ext>
            </a:extLst>
          </p:cNvPr>
          <p:cNvSpPr>
            <a:spLocks noGrp="1"/>
          </p:cNvSpPr>
          <p:nvPr>
            <p:ph type="title"/>
          </p:nvPr>
        </p:nvSpPr>
        <p:spPr>
          <a:xfrm>
            <a:off x="697463" y="289532"/>
            <a:ext cx="10460394" cy="837629"/>
          </a:xfrm>
        </p:spPr>
        <p:txBody>
          <a:bodyPr/>
          <a:lstStyle/>
          <a:p>
            <a:r>
              <a:rPr lang="en-US" sz="4000" b="1" dirty="0"/>
              <a:t>Results | Dashboards | NUDCH</a:t>
            </a:r>
            <a:endParaRPr lang="it-IT" sz="4000" b="1" dirty="0"/>
          </a:p>
        </p:txBody>
      </p:sp>
      <p:sp>
        <p:nvSpPr>
          <p:cNvPr id="4" name="Google Shape;388;p36">
            <a:extLst>
              <a:ext uri="{FF2B5EF4-FFF2-40B4-BE49-F238E27FC236}">
                <a16:creationId xmlns:a16="http://schemas.microsoft.com/office/drawing/2014/main" id="{3C59E5CE-6BDE-1043-90A9-28A39153EF00}"/>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pic>
        <p:nvPicPr>
          <p:cNvPr id="5" name="Obrázok 4">
            <a:extLst>
              <a:ext uri="{FF2B5EF4-FFF2-40B4-BE49-F238E27FC236}">
                <a16:creationId xmlns:a16="http://schemas.microsoft.com/office/drawing/2014/main" id="{C9C5C027-3960-F5E0-6583-44B87C2D3EF3}"/>
              </a:ext>
            </a:extLst>
          </p:cNvPr>
          <p:cNvPicPr>
            <a:picLocks noChangeAspect="1"/>
          </p:cNvPicPr>
          <p:nvPr/>
        </p:nvPicPr>
        <p:blipFill>
          <a:blip r:embed="rId3"/>
          <a:stretch>
            <a:fillRect/>
          </a:stretch>
        </p:blipFill>
        <p:spPr>
          <a:xfrm>
            <a:off x="756558" y="940700"/>
            <a:ext cx="9718100" cy="5500031"/>
          </a:xfrm>
          <a:prstGeom prst="rect">
            <a:avLst/>
          </a:prstGeom>
        </p:spPr>
      </p:pic>
    </p:spTree>
    <p:extLst>
      <p:ext uri="{BB962C8B-B14F-4D97-AF65-F5344CB8AC3E}">
        <p14:creationId xmlns:p14="http://schemas.microsoft.com/office/powerpoint/2010/main" val="1381337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AA1FC-893D-2B6A-DC50-F3B83420235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A06449A-7593-B8BA-220F-1F03C4C0F55B}"/>
              </a:ext>
            </a:extLst>
          </p:cNvPr>
          <p:cNvSpPr>
            <a:spLocks noGrp="1"/>
          </p:cNvSpPr>
          <p:nvPr>
            <p:ph type="title"/>
          </p:nvPr>
        </p:nvSpPr>
        <p:spPr>
          <a:xfrm>
            <a:off x="714089" y="289532"/>
            <a:ext cx="10460394" cy="837629"/>
          </a:xfrm>
        </p:spPr>
        <p:txBody>
          <a:bodyPr/>
          <a:lstStyle/>
          <a:p>
            <a:r>
              <a:rPr lang="en-US" sz="4000" b="1" dirty="0"/>
              <a:t>Results | Dashboards | STEMI</a:t>
            </a:r>
            <a:endParaRPr lang="it-IT" sz="4000" b="1" dirty="0"/>
          </a:p>
        </p:txBody>
      </p:sp>
      <p:sp>
        <p:nvSpPr>
          <p:cNvPr id="4" name="Google Shape;388;p36">
            <a:extLst>
              <a:ext uri="{FF2B5EF4-FFF2-40B4-BE49-F238E27FC236}">
                <a16:creationId xmlns:a16="http://schemas.microsoft.com/office/drawing/2014/main" id="{23550867-2F5C-2A70-FECE-D1C23106D359}"/>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pic>
        <p:nvPicPr>
          <p:cNvPr id="8" name="Obrázok 7">
            <a:extLst>
              <a:ext uri="{FF2B5EF4-FFF2-40B4-BE49-F238E27FC236}">
                <a16:creationId xmlns:a16="http://schemas.microsoft.com/office/drawing/2014/main" id="{1CF00C57-7F56-CC49-8D5C-55683B543FBF}"/>
              </a:ext>
            </a:extLst>
          </p:cNvPr>
          <p:cNvPicPr>
            <a:picLocks noChangeAspect="1"/>
          </p:cNvPicPr>
          <p:nvPr/>
        </p:nvPicPr>
        <p:blipFill>
          <a:blip r:embed="rId3"/>
          <a:stretch>
            <a:fillRect/>
          </a:stretch>
        </p:blipFill>
        <p:spPr>
          <a:xfrm>
            <a:off x="756557" y="1273799"/>
            <a:ext cx="11006304" cy="4683449"/>
          </a:xfrm>
          <a:prstGeom prst="rect">
            <a:avLst/>
          </a:prstGeom>
        </p:spPr>
      </p:pic>
    </p:spTree>
    <p:extLst>
      <p:ext uri="{BB962C8B-B14F-4D97-AF65-F5344CB8AC3E}">
        <p14:creationId xmlns:p14="http://schemas.microsoft.com/office/powerpoint/2010/main" val="2746205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3D20B-46F6-7407-022A-D051A7A6521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62D33C1-D4F0-274C-5C2A-F3953EE492D9}"/>
              </a:ext>
            </a:extLst>
          </p:cNvPr>
          <p:cNvSpPr>
            <a:spLocks noGrp="1"/>
          </p:cNvSpPr>
          <p:nvPr>
            <p:ph type="title"/>
          </p:nvPr>
        </p:nvSpPr>
        <p:spPr>
          <a:xfrm>
            <a:off x="697463" y="289532"/>
            <a:ext cx="10460394" cy="837629"/>
          </a:xfrm>
        </p:spPr>
        <p:txBody>
          <a:bodyPr/>
          <a:lstStyle/>
          <a:p>
            <a:r>
              <a:rPr lang="en-US" sz="4000" b="1" dirty="0"/>
              <a:t>Conclusions </a:t>
            </a:r>
            <a:endParaRPr lang="it-IT" sz="4000" b="1" dirty="0"/>
          </a:p>
        </p:txBody>
      </p:sp>
      <p:sp>
        <p:nvSpPr>
          <p:cNvPr id="4" name="Google Shape;388;p36">
            <a:extLst>
              <a:ext uri="{FF2B5EF4-FFF2-40B4-BE49-F238E27FC236}">
                <a16:creationId xmlns:a16="http://schemas.microsoft.com/office/drawing/2014/main" id="{CACD8E38-16AC-50BD-AA4B-039EAE1CFB7B}"/>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sp>
        <p:nvSpPr>
          <p:cNvPr id="3" name="BlokTextu 2">
            <a:extLst>
              <a:ext uri="{FF2B5EF4-FFF2-40B4-BE49-F238E27FC236}">
                <a16:creationId xmlns:a16="http://schemas.microsoft.com/office/drawing/2014/main" id="{0DA82B62-904F-D5DF-14DB-1E27F14D6B51}"/>
              </a:ext>
            </a:extLst>
          </p:cNvPr>
          <p:cNvSpPr txBox="1"/>
          <p:nvPr/>
        </p:nvSpPr>
        <p:spPr>
          <a:xfrm>
            <a:off x="697463" y="1371578"/>
            <a:ext cx="10171923" cy="4769254"/>
          </a:xfrm>
          <a:prstGeom prst="rect">
            <a:avLst/>
          </a:prstGeom>
          <a:noFill/>
        </p:spPr>
        <p:txBody>
          <a:bodyPr wrap="square">
            <a:spAutoFit/>
          </a:bodyPr>
          <a:lstStyle/>
          <a:p>
            <a:pPr marL="800100" lvl="1" indent="-342900">
              <a:lnSpc>
                <a:spcPct val="107000"/>
              </a:lnSpc>
              <a:spcAft>
                <a:spcPts val="800"/>
              </a:spcAft>
              <a:buFont typeface="Wingdings" panose="05000000000000000000" pitchFamily="2" charset="2"/>
              <a:buChar char="§"/>
            </a:pPr>
            <a:r>
              <a:rPr lang="en-GB" sz="2000" dirty="0">
                <a:solidFill>
                  <a:srgbClr val="404040"/>
                </a:solidFill>
              </a:rPr>
              <a:t>Approximately </a:t>
            </a:r>
            <a:r>
              <a:rPr lang="en-GB" sz="2000" b="1" dirty="0">
                <a:solidFill>
                  <a:srgbClr val="79A7AC"/>
                </a:solidFill>
              </a:rPr>
              <a:t>40 % of people </a:t>
            </a:r>
            <a:r>
              <a:rPr lang="en-GB" sz="2000" dirty="0">
                <a:solidFill>
                  <a:srgbClr val="404040"/>
                </a:solidFill>
              </a:rPr>
              <a:t>in Slovakia were found to report personal experience with EMS in the past five years, either as direct patients or as callers to the emergency line.</a:t>
            </a:r>
          </a:p>
          <a:p>
            <a:pPr marL="800100" lvl="1" indent="-342900">
              <a:lnSpc>
                <a:spcPct val="107000"/>
              </a:lnSpc>
              <a:spcAft>
                <a:spcPts val="800"/>
              </a:spcAft>
              <a:buFont typeface="Wingdings" panose="05000000000000000000" pitchFamily="2" charset="2"/>
              <a:buChar char="§"/>
            </a:pPr>
            <a:r>
              <a:rPr lang="en-GB" sz="2000" dirty="0">
                <a:solidFill>
                  <a:srgbClr val="404040"/>
                </a:solidFill>
              </a:rPr>
              <a:t>We identified some </a:t>
            </a:r>
            <a:r>
              <a:rPr lang="en-GB" sz="2000" b="1" dirty="0">
                <a:solidFill>
                  <a:srgbClr val="79A7AC"/>
                </a:solidFill>
              </a:rPr>
              <a:t>key barriers and enablers to efficient ECS in Slovakia</a:t>
            </a:r>
            <a:r>
              <a:rPr lang="en-GB" sz="2000" dirty="0">
                <a:solidFill>
                  <a:srgbClr val="404040"/>
                </a:solidFill>
              </a:rPr>
              <a:t>. </a:t>
            </a:r>
          </a:p>
          <a:p>
            <a:pPr marL="800100" lvl="1" indent="-342900">
              <a:lnSpc>
                <a:spcPct val="107000"/>
              </a:lnSpc>
              <a:spcAft>
                <a:spcPts val="800"/>
              </a:spcAft>
              <a:buFont typeface="Wingdings" panose="05000000000000000000" pitchFamily="2" charset="2"/>
              <a:buChar char="§"/>
            </a:pPr>
            <a:r>
              <a:rPr lang="en-GB" sz="2000" b="1" dirty="0">
                <a:solidFill>
                  <a:srgbClr val="79A7AC"/>
                </a:solidFill>
              </a:rPr>
              <a:t>Systemic factors </a:t>
            </a:r>
            <a:r>
              <a:rPr lang="en-GB" sz="2000" dirty="0">
                <a:solidFill>
                  <a:srgbClr val="404040"/>
                </a:solidFill>
              </a:rPr>
              <a:t>emerged as the predominant source of barriers, either directly, such as through legislative issues and the demographic and migration crisis in primary care, or indirectly by contributing to the emergence of vulnerable populations and individuals with low health literacy. </a:t>
            </a:r>
          </a:p>
          <a:p>
            <a:pPr marL="800100" lvl="1" indent="-342900">
              <a:lnSpc>
                <a:spcPct val="107000"/>
              </a:lnSpc>
              <a:spcAft>
                <a:spcPts val="800"/>
              </a:spcAft>
              <a:buFont typeface="Wingdings" panose="05000000000000000000" pitchFamily="2" charset="2"/>
              <a:buChar char="§"/>
            </a:pPr>
            <a:r>
              <a:rPr lang="en-US" sz="2000" dirty="0">
                <a:solidFill>
                  <a:srgbClr val="404040"/>
                </a:solidFill>
              </a:rPr>
              <a:t>Our scoping review identified only </a:t>
            </a:r>
            <a:r>
              <a:rPr lang="en-US" sz="2000" b="1" dirty="0">
                <a:solidFill>
                  <a:srgbClr val="79A7AC"/>
                </a:solidFill>
              </a:rPr>
              <a:t>4 emergency support applications used in ECS</a:t>
            </a:r>
            <a:r>
              <a:rPr lang="en-US" sz="2000" dirty="0">
                <a:solidFill>
                  <a:srgbClr val="404040"/>
                </a:solidFill>
              </a:rPr>
              <a:t>, with </a:t>
            </a:r>
            <a:br>
              <a:rPr lang="en-US" sz="2000" dirty="0">
                <a:solidFill>
                  <a:srgbClr val="404040"/>
                </a:solidFill>
              </a:rPr>
            </a:br>
            <a:r>
              <a:rPr lang="en-US" sz="2000" dirty="0">
                <a:solidFill>
                  <a:srgbClr val="404040"/>
                </a:solidFill>
              </a:rPr>
              <a:t>a predominance of patient-facing tools. Examples from other countries show that quality dashboards facilitate processes, communication, and situation awareness in EC (Almasi et al., 2021). </a:t>
            </a:r>
          </a:p>
          <a:p>
            <a:pPr marL="800100" lvl="1" indent="-342900">
              <a:lnSpc>
                <a:spcPct val="107000"/>
              </a:lnSpc>
              <a:spcAft>
                <a:spcPts val="800"/>
              </a:spcAft>
              <a:buFont typeface="Wingdings" panose="05000000000000000000" pitchFamily="2" charset="2"/>
              <a:buChar char="§"/>
            </a:pPr>
            <a:r>
              <a:rPr lang="en-US" sz="2000" dirty="0">
                <a:solidFill>
                  <a:srgbClr val="404040"/>
                </a:solidFill>
              </a:rPr>
              <a:t>As healthcare demands continue to grow, </a:t>
            </a:r>
            <a:r>
              <a:rPr lang="en-US" sz="2000" b="1" dirty="0">
                <a:solidFill>
                  <a:srgbClr val="79A7AC"/>
                </a:solidFill>
              </a:rPr>
              <a:t>new technologies </a:t>
            </a:r>
            <a:r>
              <a:rPr lang="en-US" sz="2000" dirty="0">
                <a:solidFill>
                  <a:srgbClr val="404040"/>
                </a:solidFill>
              </a:rPr>
              <a:t>may represent a vital innovation for advancing ECS. </a:t>
            </a:r>
            <a:endParaRPr lang="en-GB" sz="2000" dirty="0"/>
          </a:p>
        </p:txBody>
      </p:sp>
    </p:spTree>
    <p:extLst>
      <p:ext uri="{BB962C8B-B14F-4D97-AF65-F5344CB8AC3E}">
        <p14:creationId xmlns:p14="http://schemas.microsoft.com/office/powerpoint/2010/main" val="529253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8BDA6FB5-C5D7-E337-54AF-7192CA501898}"/>
              </a:ext>
            </a:extLst>
          </p:cNvPr>
          <p:cNvPicPr>
            <a:picLocks noChangeAspect="1"/>
          </p:cNvPicPr>
          <p:nvPr/>
        </p:nvPicPr>
        <p:blipFill rotWithShape="1">
          <a:blip r:embed="rId3" cstate="email">
            <a:alphaModFix/>
            <a:extLst>
              <a:ext uri="{28A0092B-C50C-407E-A947-70E740481C1C}">
                <a14:useLocalDpi xmlns:a14="http://schemas.microsoft.com/office/drawing/2010/main"/>
              </a:ext>
            </a:extLst>
          </a:blip>
          <a:srcRect l="-30320" t="-786" r="-6132" b="52654"/>
          <a:stretch/>
        </p:blipFill>
        <p:spPr>
          <a:xfrm>
            <a:off x="225287" y="2490445"/>
            <a:ext cx="11046546" cy="4367555"/>
          </a:xfrm>
          <a:prstGeom prst="rect">
            <a:avLst/>
          </a:prstGeom>
        </p:spPr>
      </p:pic>
      <p:sp>
        <p:nvSpPr>
          <p:cNvPr id="4" name="CasellaDiTesto 3">
            <a:extLst>
              <a:ext uri="{FF2B5EF4-FFF2-40B4-BE49-F238E27FC236}">
                <a16:creationId xmlns:a16="http://schemas.microsoft.com/office/drawing/2014/main" id="{6D1523BC-C72D-54D6-EAB8-509F933DA9FB}"/>
              </a:ext>
            </a:extLst>
          </p:cNvPr>
          <p:cNvSpPr txBox="1"/>
          <p:nvPr/>
        </p:nvSpPr>
        <p:spPr>
          <a:xfrm>
            <a:off x="7726017" y="2459029"/>
            <a:ext cx="4280452" cy="1754326"/>
          </a:xfrm>
          <a:prstGeom prst="rect">
            <a:avLst/>
          </a:prstGeom>
          <a:noFill/>
        </p:spPr>
        <p:txBody>
          <a:bodyPr wrap="square" rtlCol="0">
            <a:spAutoFit/>
          </a:bodyPr>
          <a:lstStyle/>
          <a:p>
            <a:r>
              <a:rPr lang="it-IT" sz="3600" dirty="0">
                <a:solidFill>
                  <a:srgbClr val="5E777A"/>
                </a:solidFill>
                <a:latin typeface="Arial" panose="020B0604020202020204" pitchFamily="34" charset="0"/>
              </a:rPr>
              <a:t>THANK YOU</a:t>
            </a:r>
          </a:p>
          <a:p>
            <a:r>
              <a:rPr lang="it-IT" sz="3600" dirty="0">
                <a:solidFill>
                  <a:srgbClr val="7BA7AD"/>
                </a:solidFill>
                <a:latin typeface="Arial" panose="020B0604020202020204" pitchFamily="34" charset="0"/>
              </a:rPr>
              <a:t>FOR YOUR</a:t>
            </a:r>
          </a:p>
          <a:p>
            <a:r>
              <a:rPr lang="it-IT" sz="3600" dirty="0">
                <a:solidFill>
                  <a:srgbClr val="7BA7AD"/>
                </a:solidFill>
                <a:latin typeface="Arial" panose="020B0604020202020204" pitchFamily="34" charset="0"/>
              </a:rPr>
              <a:t>ATTENTION</a:t>
            </a:r>
          </a:p>
        </p:txBody>
      </p:sp>
      <p:sp>
        <p:nvSpPr>
          <p:cNvPr id="8" name="CasellaDiTesto 7">
            <a:extLst>
              <a:ext uri="{FF2B5EF4-FFF2-40B4-BE49-F238E27FC236}">
                <a16:creationId xmlns:a16="http://schemas.microsoft.com/office/drawing/2014/main" id="{DF123300-CB1E-538B-329C-41D8A1A5230C}"/>
              </a:ext>
            </a:extLst>
          </p:cNvPr>
          <p:cNvSpPr txBox="1"/>
          <p:nvPr/>
        </p:nvSpPr>
        <p:spPr>
          <a:xfrm>
            <a:off x="7726017" y="4411760"/>
            <a:ext cx="4280452" cy="369332"/>
          </a:xfrm>
          <a:prstGeom prst="rect">
            <a:avLst/>
          </a:prstGeom>
          <a:noFill/>
        </p:spPr>
        <p:txBody>
          <a:bodyPr wrap="square" rtlCol="0">
            <a:spAutoFit/>
          </a:bodyPr>
          <a:lstStyle/>
          <a:p>
            <a:r>
              <a:rPr lang="it-IT" dirty="0">
                <a:solidFill>
                  <a:srgbClr val="FF6666"/>
                </a:solidFill>
                <a:latin typeface="Arial" panose="020B0604020202020204" pitchFamily="34" charset="0"/>
              </a:rPr>
              <a:t>eCREAM@marionegri.it</a:t>
            </a:r>
          </a:p>
        </p:txBody>
      </p:sp>
      <p:pic>
        <p:nvPicPr>
          <p:cNvPr id="5" name="Immagine 4">
            <a:extLst>
              <a:ext uri="{FF2B5EF4-FFF2-40B4-BE49-F238E27FC236}">
                <a16:creationId xmlns:a16="http://schemas.microsoft.com/office/drawing/2014/main" id="{C0C983C7-E156-D7EB-CB47-8E34198D7E7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3707" y="535646"/>
            <a:ext cx="3282675" cy="1146688"/>
          </a:xfrm>
          <a:prstGeom prst="rect">
            <a:avLst/>
          </a:prstGeom>
        </p:spPr>
      </p:pic>
    </p:spTree>
    <p:extLst>
      <p:ext uri="{BB962C8B-B14F-4D97-AF65-F5344CB8AC3E}">
        <p14:creationId xmlns:p14="http://schemas.microsoft.com/office/powerpoint/2010/main" val="1661152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esto, schermata, Carattere, logo&#10;&#10;Descrizione generata automaticamente">
            <a:extLst>
              <a:ext uri="{FF2B5EF4-FFF2-40B4-BE49-F238E27FC236}">
                <a16:creationId xmlns:a16="http://schemas.microsoft.com/office/drawing/2014/main" id="{37CABDEC-BB1D-6671-148F-5CAE3D2F80B8}"/>
              </a:ext>
            </a:extLst>
          </p:cNvPr>
          <p:cNvPicPr>
            <a:picLocks noChangeAspect="1"/>
          </p:cNvPicPr>
          <p:nvPr/>
        </p:nvPicPr>
        <p:blipFill>
          <a:blip r:embed="rId2"/>
          <a:stretch>
            <a:fillRect/>
          </a:stretch>
        </p:blipFill>
        <p:spPr>
          <a:xfrm>
            <a:off x="0" y="5572"/>
            <a:ext cx="12201924" cy="6852428"/>
          </a:xfrm>
          <a:prstGeom prst="rect">
            <a:avLst/>
          </a:prstGeom>
        </p:spPr>
      </p:pic>
    </p:spTree>
    <p:extLst>
      <p:ext uri="{BB962C8B-B14F-4D97-AF65-F5344CB8AC3E}">
        <p14:creationId xmlns:p14="http://schemas.microsoft.com/office/powerpoint/2010/main" val="1261844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D53A6F-CE48-74DA-A250-D9E41EB8DAF1}"/>
              </a:ext>
            </a:extLst>
          </p:cNvPr>
          <p:cNvSpPr>
            <a:spLocks noGrp="1"/>
          </p:cNvSpPr>
          <p:nvPr>
            <p:ph type="title"/>
          </p:nvPr>
        </p:nvSpPr>
        <p:spPr>
          <a:xfrm>
            <a:off x="785386" y="317579"/>
            <a:ext cx="9210262" cy="837629"/>
          </a:xfrm>
        </p:spPr>
        <p:txBody>
          <a:bodyPr/>
          <a:lstStyle/>
          <a:p>
            <a:r>
              <a:rPr lang="it-IT" sz="4400" b="1" dirty="0"/>
              <a:t>Team UPJS | UC2</a:t>
            </a:r>
          </a:p>
        </p:txBody>
      </p:sp>
      <p:sp>
        <p:nvSpPr>
          <p:cNvPr id="12" name="CasellaDiTesto 11">
            <a:extLst>
              <a:ext uri="{FF2B5EF4-FFF2-40B4-BE49-F238E27FC236}">
                <a16:creationId xmlns:a16="http://schemas.microsoft.com/office/drawing/2014/main" id="{3F6EB1BB-6B00-46B8-B618-1D226A45DAE0}"/>
              </a:ext>
            </a:extLst>
          </p:cNvPr>
          <p:cNvSpPr txBox="1"/>
          <p:nvPr/>
        </p:nvSpPr>
        <p:spPr>
          <a:xfrm>
            <a:off x="881503" y="1443445"/>
            <a:ext cx="9950022" cy="3559949"/>
          </a:xfrm>
          <a:prstGeom prst="rect">
            <a:avLst/>
          </a:prstGeom>
          <a:noFill/>
        </p:spPr>
        <p:txBody>
          <a:bodyPr wrap="square">
            <a:spAutoFit/>
          </a:bodyPr>
          <a:lstStyle/>
          <a:p>
            <a:pPr marL="285750" indent="-285750">
              <a:spcBef>
                <a:spcPts val="800"/>
              </a:spcBef>
              <a:buFont typeface="Wingdings" panose="05000000000000000000" pitchFamily="2" charset="2"/>
              <a:buChar char="§"/>
            </a:pPr>
            <a:r>
              <a:rPr lang="sv-SE" sz="2400" dirty="0">
                <a:solidFill>
                  <a:srgbClr val="000000"/>
                </a:solidFill>
                <a:latin typeface="Calibri" panose="020F0502020204030204" pitchFamily="34" charset="0"/>
              </a:rPr>
              <a:t>Literature review, survey, focus groups, interviews</a:t>
            </a:r>
          </a:p>
          <a:p>
            <a:pPr lvl="1">
              <a:spcBef>
                <a:spcPts val="800"/>
              </a:spcBef>
            </a:pPr>
            <a:r>
              <a:rPr lang="sv-SE" sz="2400" dirty="0">
                <a:solidFill>
                  <a:srgbClr val="000000"/>
                </a:solidFill>
                <a:latin typeface="Calibri" panose="020F0502020204030204" pitchFamily="34" charset="0"/>
              </a:rPr>
              <a:t>	Iveta Nagyova, Zuzana Katreniakova</a:t>
            </a:r>
          </a:p>
          <a:p>
            <a:pPr lvl="1">
              <a:spcBef>
                <a:spcPts val="800"/>
              </a:spcBef>
            </a:pPr>
            <a:endParaRPr lang="sv-SE" sz="2400" dirty="0">
              <a:solidFill>
                <a:srgbClr val="000000"/>
              </a:solidFill>
              <a:latin typeface="Calibri" panose="020F0502020204030204" pitchFamily="34" charset="0"/>
            </a:endParaRPr>
          </a:p>
          <a:p>
            <a:pPr marL="285750" indent="-285750">
              <a:spcBef>
                <a:spcPts val="800"/>
              </a:spcBef>
              <a:buFont typeface="Wingdings" panose="05000000000000000000" pitchFamily="2" charset="2"/>
              <a:buChar char="§"/>
            </a:pPr>
            <a:r>
              <a:rPr lang="sv-SE" sz="2400" b="1" dirty="0">
                <a:solidFill>
                  <a:srgbClr val="79A7AC"/>
                </a:solidFill>
                <a:latin typeface="Calibri" panose="020F0502020204030204" pitchFamily="34" charset="0"/>
              </a:rPr>
              <a:t>Literature review, survey</a:t>
            </a:r>
          </a:p>
          <a:p>
            <a:pPr>
              <a:spcBef>
                <a:spcPts val="800"/>
              </a:spcBef>
            </a:pPr>
            <a:r>
              <a:rPr lang="sv-SE" sz="2400" dirty="0">
                <a:solidFill>
                  <a:srgbClr val="79A7AC"/>
                </a:solidFill>
                <a:latin typeface="Calibri" panose="020F0502020204030204" pitchFamily="34" charset="0"/>
              </a:rPr>
              <a:t>     	Vladimira Timkova, Pavol Mikula</a:t>
            </a:r>
          </a:p>
          <a:p>
            <a:pPr>
              <a:spcBef>
                <a:spcPts val="800"/>
              </a:spcBef>
            </a:pPr>
            <a:endParaRPr lang="sv-SE" sz="2400" dirty="0">
              <a:solidFill>
                <a:srgbClr val="000000"/>
              </a:solidFill>
              <a:latin typeface="Calibri" panose="020F0502020204030204" pitchFamily="34" charset="0"/>
            </a:endParaRPr>
          </a:p>
          <a:p>
            <a:pPr marL="285750" indent="-285750">
              <a:buFont typeface="Wingdings" panose="05000000000000000000" pitchFamily="2" charset="2"/>
              <a:buChar char="§"/>
            </a:pPr>
            <a:r>
              <a:rPr lang="sv-SE" sz="2400" dirty="0">
                <a:solidFill>
                  <a:srgbClr val="000000"/>
                </a:solidFill>
                <a:latin typeface="Calibri" panose="020F0502020204030204" pitchFamily="34" charset="0"/>
              </a:rPr>
              <a:t>Focus groups, interviews</a:t>
            </a:r>
          </a:p>
          <a:p>
            <a:pPr lvl="1"/>
            <a:r>
              <a:rPr lang="sv-SE" sz="2400" dirty="0">
                <a:solidFill>
                  <a:srgbClr val="000000"/>
                </a:solidFill>
                <a:latin typeface="Calibri" panose="020F0502020204030204" pitchFamily="34" charset="0"/>
              </a:rPr>
              <a:t>	Marta Nemcikova, Alexandra Husivargova</a:t>
            </a:r>
          </a:p>
        </p:txBody>
      </p:sp>
    </p:spTree>
    <p:extLst>
      <p:ext uri="{BB962C8B-B14F-4D97-AF65-F5344CB8AC3E}">
        <p14:creationId xmlns:p14="http://schemas.microsoft.com/office/powerpoint/2010/main" val="3291718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D53A6F-CE48-74DA-A250-D9E41EB8DAF1}"/>
              </a:ext>
            </a:extLst>
          </p:cNvPr>
          <p:cNvSpPr>
            <a:spLocks noGrp="1"/>
          </p:cNvSpPr>
          <p:nvPr>
            <p:ph type="title"/>
          </p:nvPr>
        </p:nvSpPr>
        <p:spPr>
          <a:xfrm>
            <a:off x="785386" y="220206"/>
            <a:ext cx="9210262" cy="837629"/>
          </a:xfrm>
        </p:spPr>
        <p:txBody>
          <a:bodyPr/>
          <a:lstStyle/>
          <a:p>
            <a:r>
              <a:rPr lang="it-IT" sz="4400" b="1" dirty="0"/>
              <a:t>How to design a friendly tool?</a:t>
            </a:r>
          </a:p>
        </p:txBody>
      </p:sp>
      <p:sp>
        <p:nvSpPr>
          <p:cNvPr id="5" name="Segnaposto contenuto 2">
            <a:extLst>
              <a:ext uri="{FF2B5EF4-FFF2-40B4-BE49-F238E27FC236}">
                <a16:creationId xmlns:a16="http://schemas.microsoft.com/office/drawing/2014/main" id="{27FA4F8A-458E-D746-0D84-456A3A33C5B8}"/>
              </a:ext>
            </a:extLst>
          </p:cNvPr>
          <p:cNvSpPr txBox="1">
            <a:spLocks/>
          </p:cNvSpPr>
          <p:nvPr/>
        </p:nvSpPr>
        <p:spPr>
          <a:xfrm>
            <a:off x="836446" y="1275466"/>
            <a:ext cx="10519108" cy="38064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5E7779"/>
                </a:solidFill>
                <a:cs typeface="Arial" panose="020B0604020202020204" pitchFamily="34" charset="0"/>
              </a:rPr>
              <a:t>Find tools already available:</a:t>
            </a:r>
          </a:p>
          <a:p>
            <a:pPr lvl="1"/>
            <a:r>
              <a:rPr lang="en-US" dirty="0">
                <a:solidFill>
                  <a:srgbClr val="5E7779"/>
                </a:solidFill>
                <a:cs typeface="Arial" panose="020B0604020202020204" pitchFamily="34" charset="0"/>
              </a:rPr>
              <a:t>Literature review </a:t>
            </a:r>
          </a:p>
          <a:p>
            <a:pPr marL="800100" lvl="2" indent="-342900"/>
            <a:r>
              <a:rPr lang="en-US" sz="2400" dirty="0">
                <a:solidFill>
                  <a:schemeClr val="bg2">
                    <a:lumMod val="90000"/>
                  </a:schemeClr>
                </a:solidFill>
                <a:cs typeface="Arial" panose="020B0604020202020204" pitchFamily="34" charset="0"/>
              </a:rPr>
              <a:t>Online survey</a:t>
            </a:r>
          </a:p>
          <a:p>
            <a:pPr marL="457200" lvl="1" indent="0">
              <a:buNone/>
            </a:pPr>
            <a:endParaRPr lang="en-US" sz="1100" b="1" dirty="0">
              <a:solidFill>
                <a:srgbClr val="5E7779"/>
              </a:solidFill>
              <a:cs typeface="Arial" panose="020B0604020202020204" pitchFamily="34" charset="0"/>
            </a:endParaRPr>
          </a:p>
          <a:p>
            <a:pPr marL="0" lvl="1" indent="0">
              <a:buNone/>
            </a:pPr>
            <a:r>
              <a:rPr lang="en-US" sz="2800" b="1" dirty="0">
                <a:solidFill>
                  <a:srgbClr val="5E7779"/>
                </a:solidFill>
                <a:cs typeface="Arial" panose="020B0604020202020204" pitchFamily="34" charset="0"/>
              </a:rPr>
              <a:t>Know citizens’ information needs, perspectives and experience:</a:t>
            </a:r>
          </a:p>
          <a:p>
            <a:pPr marL="800100" lvl="2" indent="-342900"/>
            <a:r>
              <a:rPr lang="en-US" sz="2400" dirty="0">
                <a:solidFill>
                  <a:srgbClr val="5E7779"/>
                </a:solidFill>
                <a:cs typeface="Arial" panose="020B0604020202020204" pitchFamily="34" charset="0"/>
              </a:rPr>
              <a:t>Literature review</a:t>
            </a:r>
          </a:p>
          <a:p>
            <a:pPr marL="800100" lvl="2" indent="-342900"/>
            <a:r>
              <a:rPr lang="en-US" sz="2400" dirty="0">
                <a:solidFill>
                  <a:schemeClr val="bg2">
                    <a:lumMod val="90000"/>
                  </a:schemeClr>
                </a:solidFill>
                <a:cs typeface="Arial" panose="020B0604020202020204" pitchFamily="34" charset="0"/>
              </a:rPr>
              <a:t>Focus groups</a:t>
            </a:r>
          </a:p>
          <a:p>
            <a:pPr marL="800100" lvl="2" indent="-342900"/>
            <a:endParaRPr lang="en-US" sz="1050" b="1" dirty="0">
              <a:solidFill>
                <a:srgbClr val="5E7779"/>
              </a:solidFill>
              <a:cs typeface="Arial" panose="020B0604020202020204" pitchFamily="34" charset="0"/>
            </a:endParaRPr>
          </a:p>
          <a:p>
            <a:pPr marL="87313" lvl="2" indent="0">
              <a:buNone/>
            </a:pPr>
            <a:r>
              <a:rPr lang="en-US" sz="2800" b="1" dirty="0">
                <a:solidFill>
                  <a:schemeClr val="bg2">
                    <a:lumMod val="90000"/>
                  </a:schemeClr>
                </a:solidFill>
                <a:cs typeface="Arial" panose="020B0604020202020204" pitchFamily="34" charset="0"/>
              </a:rPr>
              <a:t>Ask citizens’ opinions on the prototype:</a:t>
            </a:r>
          </a:p>
          <a:p>
            <a:pPr marL="809625" lvl="2" indent="-361950">
              <a:buFont typeface="Arial" panose="020B0604020202020204" pitchFamily="34" charset="0"/>
              <a:buChar char="•"/>
            </a:pPr>
            <a:r>
              <a:rPr lang="en-US" sz="2400" dirty="0">
                <a:solidFill>
                  <a:schemeClr val="bg2">
                    <a:lumMod val="90000"/>
                  </a:schemeClr>
                </a:solidFill>
                <a:cs typeface="Arial" panose="020B0604020202020204" pitchFamily="34" charset="0"/>
              </a:rPr>
              <a:t>Semi-structured interviews </a:t>
            </a:r>
          </a:p>
          <a:p>
            <a:pPr marL="0" lvl="2" indent="0">
              <a:buNone/>
              <a:tabLst>
                <a:tab pos="87313" algn="l"/>
              </a:tabLst>
            </a:pPr>
            <a:endParaRPr lang="en-US" sz="2400" b="1" dirty="0">
              <a:solidFill>
                <a:srgbClr val="5E7779"/>
              </a:solidFill>
              <a:cs typeface="Arial" panose="020B0604020202020204" pitchFamily="34" charset="0"/>
            </a:endParaRPr>
          </a:p>
          <a:p>
            <a:pPr marL="0" lvl="2" indent="0">
              <a:buNone/>
              <a:tabLst>
                <a:tab pos="87313" algn="l"/>
              </a:tabLst>
            </a:pPr>
            <a:r>
              <a:rPr lang="en-US" sz="2800" b="1" dirty="0">
                <a:solidFill>
                  <a:schemeClr val="bg2">
                    <a:lumMod val="90000"/>
                  </a:schemeClr>
                </a:solidFill>
                <a:cs typeface="Arial" panose="020B0604020202020204" pitchFamily="34" charset="0"/>
              </a:rPr>
              <a:t>Involve health professionals and citizens in developing the prototype:</a:t>
            </a:r>
          </a:p>
          <a:p>
            <a:pPr marL="904875" lvl="4" indent="-368300">
              <a:tabLst>
                <a:tab pos="87313" algn="l"/>
              </a:tabLst>
            </a:pPr>
            <a:r>
              <a:rPr lang="en-US" sz="2400" dirty="0">
                <a:solidFill>
                  <a:schemeClr val="bg2">
                    <a:lumMod val="90000"/>
                  </a:schemeClr>
                </a:solidFill>
                <a:cs typeface="Arial" panose="020B0604020202020204" pitchFamily="34" charset="0"/>
              </a:rPr>
              <a:t>Multidisciplinary working group</a:t>
            </a:r>
            <a:endParaRPr lang="it-IT" sz="2400" dirty="0">
              <a:solidFill>
                <a:schemeClr val="bg2">
                  <a:lumMod val="90000"/>
                </a:schemeClr>
              </a:solidFill>
              <a:cs typeface="Arial" panose="020B0604020202020204" pitchFamily="34" charset="0"/>
            </a:endParaRPr>
          </a:p>
          <a:p>
            <a:pPr marL="1169988" lvl="2" indent="-255588">
              <a:buFont typeface="Arial" panose="020B0604020202020204" pitchFamily="34" charset="0"/>
              <a:buChar char="•"/>
            </a:pPr>
            <a:endParaRPr lang="en-US" sz="2400" dirty="0">
              <a:solidFill>
                <a:srgbClr val="5E7779"/>
              </a:solidFill>
              <a:cs typeface="Arial" panose="020B0604020202020204" pitchFamily="34" charset="0"/>
            </a:endParaRPr>
          </a:p>
          <a:p>
            <a:pPr marL="800100" lvl="2" indent="-342900"/>
            <a:endParaRPr lang="en-US" sz="2400" b="1" dirty="0">
              <a:solidFill>
                <a:srgbClr val="5E777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6801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C67FA4-AE65-ED62-C03B-85D0A79EA8C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136F3CD-D3DC-9EA2-896E-97B8E9F4256C}"/>
              </a:ext>
            </a:extLst>
          </p:cNvPr>
          <p:cNvSpPr>
            <a:spLocks noGrp="1"/>
          </p:cNvSpPr>
          <p:nvPr>
            <p:ph type="title"/>
          </p:nvPr>
        </p:nvSpPr>
        <p:spPr>
          <a:xfrm>
            <a:off x="785386" y="220206"/>
            <a:ext cx="9210262" cy="837629"/>
          </a:xfrm>
        </p:spPr>
        <p:txBody>
          <a:bodyPr/>
          <a:lstStyle/>
          <a:p>
            <a:r>
              <a:rPr lang="it-IT" sz="4400" b="1" dirty="0"/>
              <a:t>Introduction | </a:t>
            </a:r>
            <a:r>
              <a:rPr lang="it-IT" sz="3200" b="1" dirty="0"/>
              <a:t>Overview of EC in Slovakia</a:t>
            </a:r>
          </a:p>
        </p:txBody>
      </p:sp>
      <p:pic>
        <p:nvPicPr>
          <p:cNvPr id="3" name="Obrázok 2" descr="Obrázok, na ktorom je text, snímka obrazovky, písmo, číslo&#10;&#10;Obsah vygenerovaný umelou inteligenciou môže byť nesprávny.">
            <a:extLst>
              <a:ext uri="{FF2B5EF4-FFF2-40B4-BE49-F238E27FC236}">
                <a16:creationId xmlns:a16="http://schemas.microsoft.com/office/drawing/2014/main" id="{B8B4FCB4-E5AD-2556-D731-B856E7AEE0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351" y="1057835"/>
            <a:ext cx="3793427" cy="5506251"/>
          </a:xfrm>
          <a:prstGeom prst="rect">
            <a:avLst/>
          </a:prstGeom>
        </p:spPr>
      </p:pic>
      <p:pic>
        <p:nvPicPr>
          <p:cNvPr id="6" name="Obrázok 5">
            <a:extLst>
              <a:ext uri="{FF2B5EF4-FFF2-40B4-BE49-F238E27FC236}">
                <a16:creationId xmlns:a16="http://schemas.microsoft.com/office/drawing/2014/main" id="{F5A39B21-089E-F607-384E-87E866F50B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7510" y="1592348"/>
            <a:ext cx="3655420" cy="1800000"/>
          </a:xfrm>
          <a:prstGeom prst="rect">
            <a:avLst/>
          </a:prstGeom>
        </p:spPr>
      </p:pic>
      <p:sp>
        <p:nvSpPr>
          <p:cNvPr id="8" name="BlokTextu 7">
            <a:extLst>
              <a:ext uri="{FF2B5EF4-FFF2-40B4-BE49-F238E27FC236}">
                <a16:creationId xmlns:a16="http://schemas.microsoft.com/office/drawing/2014/main" id="{FCF04BC1-F578-4A6B-B8C4-39AA0DFCBE5E}"/>
              </a:ext>
            </a:extLst>
          </p:cNvPr>
          <p:cNvSpPr txBox="1"/>
          <p:nvPr/>
        </p:nvSpPr>
        <p:spPr>
          <a:xfrm>
            <a:off x="4642756" y="1121574"/>
            <a:ext cx="6096000" cy="407035"/>
          </a:xfrm>
          <a:prstGeom prst="rect">
            <a:avLst/>
          </a:prstGeom>
          <a:noFill/>
        </p:spPr>
        <p:txBody>
          <a:bodyPr wrap="square">
            <a:spAutoFit/>
          </a:bodyPr>
          <a:lstStyle/>
          <a:p>
            <a:pPr marL="457200" algn="just">
              <a:lnSpc>
                <a:spcPct val="107000"/>
              </a:lnSpc>
              <a:spcAft>
                <a:spcPts val="800"/>
              </a:spcAft>
              <a:buNone/>
            </a:pPr>
            <a:r>
              <a:rPr lang="en-GB" sz="2000" dirty="0">
                <a:solidFill>
                  <a:srgbClr val="5E7779"/>
                </a:solidFill>
                <a:cs typeface="Arial" panose="020B0604020202020204" pitchFamily="34" charset="0"/>
              </a:rPr>
              <a:t>Figure 1. Map of Type I emergency departments</a:t>
            </a:r>
            <a:endParaRPr lang="sk-SK" sz="2000" dirty="0">
              <a:solidFill>
                <a:srgbClr val="5E7779"/>
              </a:solidFill>
              <a:cs typeface="Arial" panose="020B0604020202020204" pitchFamily="34" charset="0"/>
            </a:endParaRPr>
          </a:p>
        </p:txBody>
      </p:sp>
      <p:pic>
        <p:nvPicPr>
          <p:cNvPr id="9" name="Obrázok 8">
            <a:extLst>
              <a:ext uri="{FF2B5EF4-FFF2-40B4-BE49-F238E27FC236}">
                <a16:creationId xmlns:a16="http://schemas.microsoft.com/office/drawing/2014/main" id="{F3444BE6-4372-0298-75D3-54C1C5A8F6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2282" y="4054112"/>
            <a:ext cx="3744480" cy="1800000"/>
          </a:xfrm>
          <a:prstGeom prst="rect">
            <a:avLst/>
          </a:prstGeom>
        </p:spPr>
      </p:pic>
      <p:sp>
        <p:nvSpPr>
          <p:cNvPr id="11" name="BlokTextu 10">
            <a:extLst>
              <a:ext uri="{FF2B5EF4-FFF2-40B4-BE49-F238E27FC236}">
                <a16:creationId xmlns:a16="http://schemas.microsoft.com/office/drawing/2014/main" id="{71D06705-E13E-8982-04FE-709498CE085C}"/>
              </a:ext>
            </a:extLst>
          </p:cNvPr>
          <p:cNvSpPr txBox="1"/>
          <p:nvPr/>
        </p:nvSpPr>
        <p:spPr>
          <a:xfrm>
            <a:off x="4642756" y="3487843"/>
            <a:ext cx="6096000" cy="407035"/>
          </a:xfrm>
          <a:prstGeom prst="rect">
            <a:avLst/>
          </a:prstGeom>
          <a:noFill/>
        </p:spPr>
        <p:txBody>
          <a:bodyPr wrap="square">
            <a:spAutoFit/>
          </a:bodyPr>
          <a:lstStyle/>
          <a:p>
            <a:pPr marL="457200" algn="just">
              <a:lnSpc>
                <a:spcPct val="107000"/>
              </a:lnSpc>
              <a:spcAft>
                <a:spcPts val="800"/>
              </a:spcAft>
              <a:buNone/>
            </a:pPr>
            <a:r>
              <a:rPr lang="en-GB" sz="2000" dirty="0">
                <a:solidFill>
                  <a:srgbClr val="5E7779"/>
                </a:solidFill>
                <a:cs typeface="Arial" panose="020B0604020202020204" pitchFamily="34" charset="0"/>
              </a:rPr>
              <a:t>Figure 2. Map of Type II emergency departments</a:t>
            </a:r>
            <a:endParaRPr lang="sk-SK" sz="2000" dirty="0">
              <a:solidFill>
                <a:srgbClr val="5E7779"/>
              </a:solidFill>
              <a:cs typeface="Arial" panose="020B0604020202020204" pitchFamily="34" charset="0"/>
            </a:endParaRPr>
          </a:p>
        </p:txBody>
      </p:sp>
      <p:sp>
        <p:nvSpPr>
          <p:cNvPr id="12" name="BlokTextu 11">
            <a:extLst>
              <a:ext uri="{FF2B5EF4-FFF2-40B4-BE49-F238E27FC236}">
                <a16:creationId xmlns:a16="http://schemas.microsoft.com/office/drawing/2014/main" id="{07441E1A-2702-A08B-1326-6AD9D14DED66}"/>
              </a:ext>
            </a:extLst>
          </p:cNvPr>
          <p:cNvSpPr txBox="1"/>
          <p:nvPr/>
        </p:nvSpPr>
        <p:spPr>
          <a:xfrm>
            <a:off x="4665267" y="6220790"/>
            <a:ext cx="6096000" cy="407035"/>
          </a:xfrm>
          <a:prstGeom prst="rect">
            <a:avLst/>
          </a:prstGeom>
          <a:noFill/>
        </p:spPr>
        <p:txBody>
          <a:bodyPr wrap="square">
            <a:spAutoFit/>
          </a:bodyPr>
          <a:lstStyle/>
          <a:p>
            <a:pPr marL="457200" algn="just">
              <a:lnSpc>
                <a:spcPct val="107000"/>
              </a:lnSpc>
              <a:spcAft>
                <a:spcPts val="800"/>
              </a:spcAft>
              <a:buNone/>
            </a:pPr>
            <a:r>
              <a:rPr lang="en-GB" sz="2000" b="1" dirty="0">
                <a:solidFill>
                  <a:srgbClr val="5E7779"/>
                </a:solidFill>
                <a:cs typeface="Arial" panose="020B0604020202020204" pitchFamily="34" charset="0"/>
              </a:rPr>
              <a:t>Population:</a:t>
            </a:r>
            <a:r>
              <a:rPr lang="en-GB" sz="2000" dirty="0">
                <a:solidFill>
                  <a:srgbClr val="5E7779"/>
                </a:solidFill>
                <a:cs typeface="Arial" panose="020B0604020202020204" pitchFamily="34" charset="0"/>
              </a:rPr>
              <a:t> 5,4 million inhabitants</a:t>
            </a:r>
            <a:endParaRPr lang="sk-SK" sz="2000" dirty="0">
              <a:solidFill>
                <a:srgbClr val="5E7779"/>
              </a:solidFill>
              <a:cs typeface="Arial" panose="020B0604020202020204" pitchFamily="34" charset="0"/>
            </a:endParaRPr>
          </a:p>
        </p:txBody>
      </p:sp>
    </p:spTree>
    <p:extLst>
      <p:ext uri="{BB962C8B-B14F-4D97-AF65-F5344CB8AC3E}">
        <p14:creationId xmlns:p14="http://schemas.microsoft.com/office/powerpoint/2010/main" val="123879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D53A6F-CE48-74DA-A250-D9E41EB8DAF1}"/>
              </a:ext>
            </a:extLst>
          </p:cNvPr>
          <p:cNvSpPr>
            <a:spLocks noGrp="1"/>
          </p:cNvSpPr>
          <p:nvPr>
            <p:ph type="title"/>
          </p:nvPr>
        </p:nvSpPr>
        <p:spPr>
          <a:xfrm>
            <a:off x="697463" y="289532"/>
            <a:ext cx="10460394" cy="837629"/>
          </a:xfrm>
        </p:spPr>
        <p:txBody>
          <a:bodyPr/>
          <a:lstStyle/>
          <a:p>
            <a:r>
              <a:rPr lang="en-GB" b="1" dirty="0"/>
              <a:t>State of emergency care in Slovakia: </a:t>
            </a:r>
            <a:br>
              <a:rPr lang="en-GB" b="1" dirty="0"/>
            </a:br>
            <a:r>
              <a:rPr lang="en-GB" b="1" dirty="0"/>
              <a:t>A scoping review</a:t>
            </a:r>
            <a:br>
              <a:rPr lang="sk-SK" dirty="0"/>
            </a:br>
            <a:endParaRPr lang="it-IT" sz="4400" b="1" dirty="0"/>
          </a:p>
        </p:txBody>
      </p:sp>
      <p:sp>
        <p:nvSpPr>
          <p:cNvPr id="6" name="CasellaDiTesto 5">
            <a:extLst>
              <a:ext uri="{FF2B5EF4-FFF2-40B4-BE49-F238E27FC236}">
                <a16:creationId xmlns:a16="http://schemas.microsoft.com/office/drawing/2014/main" id="{BA35D79E-B716-45CA-9DCC-643A8A8C1092}"/>
              </a:ext>
            </a:extLst>
          </p:cNvPr>
          <p:cNvSpPr txBox="1"/>
          <p:nvPr/>
        </p:nvSpPr>
        <p:spPr>
          <a:xfrm>
            <a:off x="969381" y="2150565"/>
            <a:ext cx="10010132" cy="3419526"/>
          </a:xfrm>
          <a:prstGeom prst="rect">
            <a:avLst/>
          </a:prstGeom>
          <a:noFill/>
        </p:spPr>
        <p:txBody>
          <a:bodyPr wrap="square">
            <a:spAutoFit/>
          </a:bodyPr>
          <a:lstStyle/>
          <a:p>
            <a:pPr marL="342900" lvl="0" indent="-342900">
              <a:buFont typeface="Wingdings" panose="05000000000000000000" pitchFamily="2" charset="2"/>
              <a:buChar char="§"/>
            </a:pPr>
            <a:r>
              <a:rPr lang="en-GB" sz="2400" b="1" noProof="0" dirty="0">
                <a:solidFill>
                  <a:srgbClr val="5E7779"/>
                </a:solidFill>
              </a:rPr>
              <a:t>To identify dashboards </a:t>
            </a:r>
            <a:r>
              <a:rPr lang="en-GB" sz="2400" noProof="0" dirty="0">
                <a:solidFill>
                  <a:srgbClr val="79A7AC"/>
                </a:solidFill>
              </a:rPr>
              <a:t>that guide citizens’ decisions when choosing whether to go to EDs and what are their main characteristics</a:t>
            </a:r>
          </a:p>
          <a:p>
            <a:pPr marL="342900" lvl="0" indent="-342900">
              <a:buFont typeface="Wingdings" panose="05000000000000000000" pitchFamily="2" charset="2"/>
              <a:buChar char="q"/>
            </a:pPr>
            <a:endParaRPr lang="en-GB" sz="2400" noProof="0" dirty="0">
              <a:solidFill>
                <a:srgbClr val="000000"/>
              </a:solidFill>
            </a:endParaRPr>
          </a:p>
          <a:p>
            <a:pPr marL="342900" indent="-342900">
              <a:buFont typeface="Wingdings" panose="05000000000000000000" pitchFamily="2" charset="2"/>
              <a:buChar char="§"/>
            </a:pPr>
            <a:r>
              <a:rPr lang="en-GB" sz="2400" b="1" noProof="0" dirty="0">
                <a:solidFill>
                  <a:srgbClr val="5E7779"/>
                </a:solidFill>
              </a:rPr>
              <a:t>Map existing literature regarding emergency care encounters</a:t>
            </a:r>
            <a:r>
              <a:rPr lang="en-GB" sz="2400" noProof="0" dirty="0">
                <a:solidFill>
                  <a:srgbClr val="79A7AC"/>
                </a:solidFill>
              </a:rPr>
              <a:t>, with an emphasis on the current state of emergency care services (ECS) in Slovakia</a:t>
            </a:r>
          </a:p>
          <a:p>
            <a:pPr marL="342900" indent="-342900">
              <a:buFont typeface="Wingdings" panose="05000000000000000000" pitchFamily="2" charset="2"/>
              <a:buChar char="q"/>
            </a:pPr>
            <a:endParaRPr lang="en-GB" sz="2400" noProof="0" dirty="0">
              <a:solidFill>
                <a:srgbClr val="000000"/>
              </a:solidFill>
            </a:endParaRPr>
          </a:p>
          <a:p>
            <a:pPr marL="342900" indent="-342900">
              <a:buFont typeface="Wingdings" panose="05000000000000000000" pitchFamily="2" charset="2"/>
              <a:buChar char="§"/>
            </a:pPr>
            <a:r>
              <a:rPr lang="en-GB" sz="2400" b="1" noProof="0" dirty="0">
                <a:solidFill>
                  <a:srgbClr val="5E7779"/>
                </a:solidFill>
              </a:rPr>
              <a:t>Identify barriers and enablers in efficient emergency care (EC)</a:t>
            </a:r>
            <a:r>
              <a:rPr lang="en-GB" sz="2400" b="1" noProof="0" dirty="0">
                <a:solidFill>
                  <a:srgbClr val="79A7AC"/>
                </a:solidFill>
              </a:rPr>
              <a:t>, </a:t>
            </a:r>
            <a:r>
              <a:rPr lang="en-GB" sz="2400" noProof="0" dirty="0">
                <a:solidFill>
                  <a:srgbClr val="79A7AC"/>
                </a:solidFill>
              </a:rPr>
              <a:t>as well as healthcare professionals’ and users' perspectives in ECS</a:t>
            </a:r>
            <a:endParaRPr lang="en-GB" sz="2400" noProof="0" dirty="0">
              <a:solidFill>
                <a:srgbClr val="79A7AC"/>
              </a:solidFill>
              <a:effectLst/>
              <a:ea typeface="Times New Roman" panose="02020603050405020304" pitchFamily="18" charset="0"/>
              <a:cs typeface="Times New Roman" panose="02020603050405020304" pitchFamily="18" charset="0"/>
            </a:endParaRPr>
          </a:p>
          <a:p>
            <a:pPr>
              <a:lnSpc>
                <a:spcPct val="150000"/>
              </a:lnSpc>
              <a:spcAft>
                <a:spcPts val="800"/>
              </a:spcAft>
            </a:pP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CasellaDiTesto 6">
            <a:extLst>
              <a:ext uri="{FF2B5EF4-FFF2-40B4-BE49-F238E27FC236}">
                <a16:creationId xmlns:a16="http://schemas.microsoft.com/office/drawing/2014/main" id="{56D8DD41-9111-4F21-BBBF-4B4F101D9F32}"/>
              </a:ext>
            </a:extLst>
          </p:cNvPr>
          <p:cNvSpPr txBox="1"/>
          <p:nvPr/>
        </p:nvSpPr>
        <p:spPr>
          <a:xfrm>
            <a:off x="735563" y="1534130"/>
            <a:ext cx="5467739" cy="400110"/>
          </a:xfrm>
          <a:prstGeom prst="rect">
            <a:avLst/>
          </a:prstGeom>
          <a:noFill/>
        </p:spPr>
        <p:txBody>
          <a:bodyPr wrap="square" rtlCol="0">
            <a:spAutoFit/>
          </a:bodyPr>
          <a:lstStyle/>
          <a:p>
            <a:pPr algn="l"/>
            <a:r>
              <a:rPr lang="it-IT" sz="2000" b="1" dirty="0">
                <a:cs typeface="Arial" panose="020B0604020202020204" pitchFamily="34" charset="0"/>
              </a:rPr>
              <a:t>Main aims</a:t>
            </a:r>
          </a:p>
        </p:txBody>
      </p:sp>
    </p:spTree>
    <p:extLst>
      <p:ext uri="{BB962C8B-B14F-4D97-AF65-F5344CB8AC3E}">
        <p14:creationId xmlns:p14="http://schemas.microsoft.com/office/powerpoint/2010/main" val="2774071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5CE94-71BD-CEC7-4F28-3804B930DE1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2B94B54-5699-4951-5726-82FCCED2D2E4}"/>
              </a:ext>
            </a:extLst>
          </p:cNvPr>
          <p:cNvSpPr>
            <a:spLocks noGrp="1"/>
          </p:cNvSpPr>
          <p:nvPr>
            <p:ph type="title"/>
          </p:nvPr>
        </p:nvSpPr>
        <p:spPr>
          <a:xfrm>
            <a:off x="697463" y="289532"/>
            <a:ext cx="10460394" cy="837629"/>
          </a:xfrm>
        </p:spPr>
        <p:txBody>
          <a:bodyPr/>
          <a:lstStyle/>
          <a:p>
            <a:r>
              <a:rPr lang="sk-SK" sz="4000" b="1" dirty="0" err="1"/>
              <a:t>Methods</a:t>
            </a:r>
            <a:r>
              <a:rPr lang="en-US" sz="4000" b="1" dirty="0"/>
              <a:t> | Frameworks &amp; Guidelines</a:t>
            </a:r>
            <a:br>
              <a:rPr lang="sk-SK" dirty="0"/>
            </a:br>
            <a:endParaRPr lang="it-IT" sz="4400" b="1" dirty="0"/>
          </a:p>
        </p:txBody>
      </p:sp>
      <p:sp>
        <p:nvSpPr>
          <p:cNvPr id="3" name="Nadpis 3">
            <a:extLst>
              <a:ext uri="{FF2B5EF4-FFF2-40B4-BE49-F238E27FC236}">
                <a16:creationId xmlns:a16="http://schemas.microsoft.com/office/drawing/2014/main" id="{270C64A4-ECC3-6FCF-6C61-A17529C39BC5}"/>
              </a:ext>
            </a:extLst>
          </p:cNvPr>
          <p:cNvSpPr txBox="1">
            <a:spLocks/>
          </p:cNvSpPr>
          <p:nvPr/>
        </p:nvSpPr>
        <p:spPr>
          <a:xfrm>
            <a:off x="756557" y="1937657"/>
            <a:ext cx="10031186" cy="44359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solidFill>
                  <a:srgbClr val="5E7779"/>
                </a:solidFill>
                <a:latin typeface="+mn-lt"/>
                <a:ea typeface="+mn-ea"/>
                <a:cs typeface="+mn-cs"/>
              </a:rPr>
              <a:t>We followed the </a:t>
            </a:r>
            <a:r>
              <a:rPr lang="en-US" sz="2400" b="1" dirty="0">
                <a:solidFill>
                  <a:srgbClr val="5E7779"/>
                </a:solidFill>
                <a:latin typeface="+mn-lt"/>
                <a:ea typeface="+mn-ea"/>
                <a:cs typeface="+mn-cs"/>
              </a:rPr>
              <a:t>Joanna Briggs Institute (JBI) </a:t>
            </a:r>
            <a:r>
              <a:rPr lang="en-US" sz="2400" dirty="0">
                <a:solidFill>
                  <a:srgbClr val="5E7779"/>
                </a:solidFill>
                <a:latin typeface="+mn-lt"/>
                <a:ea typeface="+mn-ea"/>
                <a:cs typeface="+mn-cs"/>
              </a:rPr>
              <a:t>guidelines for scoping reviews (Peters et al., 2020). </a:t>
            </a:r>
            <a:br>
              <a:rPr lang="sk-SK" sz="2400" dirty="0">
                <a:solidFill>
                  <a:srgbClr val="5E7779"/>
                </a:solidFill>
                <a:latin typeface="+mn-lt"/>
                <a:ea typeface="+mn-ea"/>
                <a:cs typeface="+mn-cs"/>
              </a:rPr>
            </a:br>
            <a:br>
              <a:rPr lang="sk-SK" sz="2400" dirty="0">
                <a:solidFill>
                  <a:srgbClr val="5E7779"/>
                </a:solidFill>
                <a:latin typeface="+mn-lt"/>
                <a:ea typeface="+mn-ea"/>
                <a:cs typeface="+mn-cs"/>
              </a:rPr>
            </a:br>
            <a:r>
              <a:rPr lang="en-US" sz="2400" dirty="0">
                <a:solidFill>
                  <a:srgbClr val="5E7779"/>
                </a:solidFill>
                <a:latin typeface="+mn-lt"/>
                <a:ea typeface="+mn-ea"/>
                <a:cs typeface="+mn-cs"/>
              </a:rPr>
              <a:t>The results of this review will be reported consistent with the </a:t>
            </a:r>
            <a:r>
              <a:rPr lang="en-US" sz="2400" b="1" dirty="0">
                <a:solidFill>
                  <a:srgbClr val="5E7779"/>
                </a:solidFill>
                <a:latin typeface="+mn-lt"/>
                <a:ea typeface="+mn-ea"/>
                <a:cs typeface="+mn-cs"/>
              </a:rPr>
              <a:t>Scoping Review Extension of the Preferred Reporting Items for Systematic Reviews and Meta-Analyses (PRISMA-</a:t>
            </a:r>
            <a:r>
              <a:rPr lang="en-US" sz="2400" b="1" dirty="0" err="1">
                <a:solidFill>
                  <a:srgbClr val="5E7779"/>
                </a:solidFill>
                <a:latin typeface="+mn-lt"/>
                <a:ea typeface="+mn-ea"/>
                <a:cs typeface="+mn-cs"/>
              </a:rPr>
              <a:t>ScR</a:t>
            </a:r>
            <a:r>
              <a:rPr lang="en-US" sz="2400" b="1" dirty="0">
                <a:solidFill>
                  <a:srgbClr val="5E7779"/>
                </a:solidFill>
                <a:latin typeface="+mn-lt"/>
                <a:ea typeface="+mn-ea"/>
                <a:cs typeface="+mn-cs"/>
              </a:rPr>
              <a:t>) checklist </a:t>
            </a:r>
            <a:r>
              <a:rPr lang="en-US" sz="2400" dirty="0">
                <a:solidFill>
                  <a:srgbClr val="5E7779"/>
                </a:solidFill>
                <a:latin typeface="+mn-lt"/>
                <a:ea typeface="+mn-ea"/>
                <a:cs typeface="+mn-cs"/>
              </a:rPr>
              <a:t>(</a:t>
            </a:r>
            <a:r>
              <a:rPr lang="en-US" sz="2400" dirty="0" err="1">
                <a:solidFill>
                  <a:srgbClr val="5E7779"/>
                </a:solidFill>
                <a:latin typeface="+mn-lt"/>
                <a:ea typeface="+mn-ea"/>
                <a:cs typeface="+mn-cs"/>
              </a:rPr>
              <a:t>Tricco</a:t>
            </a:r>
            <a:r>
              <a:rPr lang="en-US" sz="2400" dirty="0">
                <a:solidFill>
                  <a:srgbClr val="5E7779"/>
                </a:solidFill>
                <a:latin typeface="+mn-lt"/>
                <a:ea typeface="+mn-ea"/>
                <a:cs typeface="+mn-cs"/>
              </a:rPr>
              <a:t> et al., 2018). </a:t>
            </a:r>
          </a:p>
          <a:p>
            <a:br>
              <a:rPr lang="sk-SK" sz="2400" dirty="0">
                <a:solidFill>
                  <a:srgbClr val="79A7AC"/>
                </a:solidFill>
                <a:latin typeface="+mn-lt"/>
                <a:ea typeface="+mn-ea"/>
                <a:cs typeface="+mn-cs"/>
              </a:rPr>
            </a:br>
            <a:br>
              <a:rPr lang="sk-SK" sz="1400" dirty="0">
                <a:solidFill>
                  <a:srgbClr val="79A7AC"/>
                </a:solidFill>
                <a:latin typeface="+mn-lt"/>
                <a:ea typeface="+mn-ea"/>
                <a:cs typeface="+mn-cs"/>
              </a:rPr>
            </a:br>
            <a:r>
              <a:rPr lang="sk-SK" sz="1400" dirty="0" err="1">
                <a:solidFill>
                  <a:srgbClr val="79A7AC"/>
                </a:solidFill>
                <a:latin typeface="+mn-lt"/>
                <a:ea typeface="+mn-ea"/>
                <a:cs typeface="+mn-cs"/>
              </a:rPr>
              <a:t>Tricco</a:t>
            </a:r>
            <a:r>
              <a:rPr lang="sk-SK" sz="1400" dirty="0">
                <a:solidFill>
                  <a:srgbClr val="79A7AC"/>
                </a:solidFill>
                <a:latin typeface="+mn-lt"/>
                <a:ea typeface="+mn-ea"/>
                <a:cs typeface="+mn-cs"/>
              </a:rPr>
              <a:t>, A</a:t>
            </a:r>
            <a:r>
              <a:rPr lang="en-US" sz="1400" dirty="0">
                <a:solidFill>
                  <a:srgbClr val="79A7AC"/>
                </a:solidFill>
                <a:latin typeface="+mn-lt"/>
                <a:ea typeface="+mn-ea"/>
                <a:cs typeface="+mn-cs"/>
              </a:rPr>
              <a:t> et al</a:t>
            </a:r>
            <a:r>
              <a:rPr lang="sk-SK" sz="1400" dirty="0">
                <a:solidFill>
                  <a:srgbClr val="79A7AC"/>
                </a:solidFill>
                <a:latin typeface="+mn-lt"/>
                <a:ea typeface="+mn-ea"/>
                <a:cs typeface="+mn-cs"/>
              </a:rPr>
              <a:t>. (2018). PRISMA </a:t>
            </a:r>
            <a:r>
              <a:rPr lang="sk-SK" sz="1400" dirty="0" err="1">
                <a:solidFill>
                  <a:srgbClr val="79A7AC"/>
                </a:solidFill>
                <a:latin typeface="+mn-lt"/>
                <a:ea typeface="+mn-ea"/>
                <a:cs typeface="+mn-cs"/>
              </a:rPr>
              <a:t>extension</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for</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scoping</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reviews</a:t>
            </a:r>
            <a:r>
              <a:rPr lang="sk-SK" sz="1400" dirty="0">
                <a:solidFill>
                  <a:srgbClr val="79A7AC"/>
                </a:solidFill>
                <a:latin typeface="+mn-lt"/>
                <a:ea typeface="+mn-ea"/>
                <a:cs typeface="+mn-cs"/>
              </a:rPr>
              <a:t> (PRISMA-</a:t>
            </a:r>
            <a:r>
              <a:rPr lang="sk-SK" sz="1400" dirty="0" err="1">
                <a:solidFill>
                  <a:srgbClr val="79A7AC"/>
                </a:solidFill>
                <a:latin typeface="+mn-lt"/>
                <a:ea typeface="+mn-ea"/>
                <a:cs typeface="+mn-cs"/>
              </a:rPr>
              <a:t>ScR</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Checklist</a:t>
            </a:r>
            <a:r>
              <a:rPr lang="sk-SK" sz="1400" dirty="0">
                <a:solidFill>
                  <a:srgbClr val="79A7AC"/>
                </a:solidFill>
                <a:latin typeface="+mn-lt"/>
                <a:ea typeface="+mn-ea"/>
                <a:cs typeface="+mn-cs"/>
              </a:rPr>
              <a:t> and </a:t>
            </a:r>
            <a:r>
              <a:rPr lang="sk-SK" sz="1400" dirty="0" err="1">
                <a:solidFill>
                  <a:srgbClr val="79A7AC"/>
                </a:solidFill>
                <a:latin typeface="+mn-lt"/>
                <a:ea typeface="+mn-ea"/>
                <a:cs typeface="+mn-cs"/>
              </a:rPr>
              <a:t>explanation</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Ann</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Internal</a:t>
            </a:r>
            <a:r>
              <a:rPr lang="sk-SK" sz="1400" dirty="0">
                <a:solidFill>
                  <a:srgbClr val="79A7AC"/>
                </a:solidFill>
                <a:latin typeface="+mn-lt"/>
                <a:ea typeface="+mn-ea"/>
                <a:cs typeface="+mn-cs"/>
              </a:rPr>
              <a:t> Med 169</a:t>
            </a:r>
            <a:r>
              <a:rPr lang="en-US" sz="1400" dirty="0">
                <a:solidFill>
                  <a:srgbClr val="79A7AC"/>
                </a:solidFill>
                <a:latin typeface="+mn-lt"/>
                <a:ea typeface="+mn-ea"/>
                <a:cs typeface="+mn-cs"/>
              </a:rPr>
              <a:t>,</a:t>
            </a:r>
            <a:r>
              <a:rPr lang="sk-SK" sz="1400" dirty="0">
                <a:solidFill>
                  <a:srgbClr val="79A7AC"/>
                </a:solidFill>
                <a:latin typeface="+mn-lt"/>
                <a:ea typeface="+mn-ea"/>
                <a:cs typeface="+mn-cs"/>
              </a:rPr>
              <a:t>7: 467–73</a:t>
            </a:r>
            <a:br>
              <a:rPr lang="sk-SK" sz="1400" dirty="0">
                <a:solidFill>
                  <a:srgbClr val="79A7AC"/>
                </a:solidFill>
                <a:latin typeface="+mn-lt"/>
                <a:ea typeface="+mn-ea"/>
                <a:cs typeface="+mn-cs"/>
              </a:rPr>
            </a:br>
            <a:br>
              <a:rPr lang="sk-SK" sz="1400" dirty="0">
                <a:solidFill>
                  <a:srgbClr val="79A7AC"/>
                </a:solidFill>
                <a:latin typeface="+mn-lt"/>
                <a:ea typeface="+mn-ea"/>
                <a:cs typeface="+mn-cs"/>
              </a:rPr>
            </a:br>
            <a:r>
              <a:rPr lang="sk-SK" sz="1400" dirty="0" err="1">
                <a:solidFill>
                  <a:srgbClr val="79A7AC"/>
                </a:solidFill>
                <a:latin typeface="+mn-lt"/>
                <a:ea typeface="+mn-ea"/>
                <a:cs typeface="+mn-cs"/>
              </a:rPr>
              <a:t>Peters</a:t>
            </a:r>
            <a:r>
              <a:rPr lang="sk-SK" sz="1400" dirty="0">
                <a:solidFill>
                  <a:srgbClr val="79A7AC"/>
                </a:solidFill>
                <a:latin typeface="+mn-lt"/>
                <a:ea typeface="+mn-ea"/>
                <a:cs typeface="+mn-cs"/>
              </a:rPr>
              <a:t>, M. D. J</a:t>
            </a:r>
            <a:r>
              <a:rPr lang="en-US" sz="1400" dirty="0">
                <a:solidFill>
                  <a:srgbClr val="79A7AC"/>
                </a:solidFill>
                <a:latin typeface="+mn-lt"/>
                <a:ea typeface="+mn-ea"/>
                <a:cs typeface="+mn-cs"/>
              </a:rPr>
              <a:t>. </a:t>
            </a:r>
            <a:r>
              <a:rPr lang="sk-SK" sz="1400" dirty="0">
                <a:solidFill>
                  <a:srgbClr val="79A7AC"/>
                </a:solidFill>
                <a:latin typeface="+mn-lt"/>
                <a:ea typeface="+mn-ea"/>
                <a:cs typeface="+mn-cs"/>
              </a:rPr>
              <a:t>et al. (2020). </a:t>
            </a:r>
            <a:r>
              <a:rPr lang="sk-SK" sz="1400" dirty="0" err="1">
                <a:solidFill>
                  <a:srgbClr val="79A7AC"/>
                </a:solidFill>
                <a:latin typeface="+mn-lt"/>
                <a:ea typeface="+mn-ea"/>
                <a:cs typeface="+mn-cs"/>
              </a:rPr>
              <a:t>Chapter</a:t>
            </a:r>
            <a:r>
              <a:rPr lang="sk-SK" sz="1400" dirty="0">
                <a:solidFill>
                  <a:srgbClr val="79A7AC"/>
                </a:solidFill>
                <a:latin typeface="+mn-lt"/>
                <a:ea typeface="+mn-ea"/>
                <a:cs typeface="+mn-cs"/>
              </a:rPr>
              <a:t> 11: </a:t>
            </a:r>
            <a:r>
              <a:rPr lang="sk-SK" sz="1400" dirty="0" err="1">
                <a:solidFill>
                  <a:srgbClr val="79A7AC"/>
                </a:solidFill>
                <a:latin typeface="+mn-lt"/>
                <a:ea typeface="+mn-ea"/>
                <a:cs typeface="+mn-cs"/>
              </a:rPr>
              <a:t>Scoping</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reviews</a:t>
            </a:r>
            <a:r>
              <a:rPr lang="sk-SK" sz="1400" dirty="0">
                <a:solidFill>
                  <a:srgbClr val="79A7AC"/>
                </a:solidFill>
                <a:latin typeface="+mn-lt"/>
                <a:ea typeface="+mn-ea"/>
                <a:cs typeface="+mn-cs"/>
              </a:rPr>
              <a:t>. In E. </a:t>
            </a:r>
            <a:r>
              <a:rPr lang="sk-SK" sz="1400" dirty="0" err="1">
                <a:solidFill>
                  <a:srgbClr val="79A7AC"/>
                </a:solidFill>
                <a:latin typeface="+mn-lt"/>
                <a:ea typeface="+mn-ea"/>
                <a:cs typeface="+mn-cs"/>
              </a:rPr>
              <a:t>Aromataris</a:t>
            </a:r>
            <a:r>
              <a:rPr lang="sk-SK" sz="1400" dirty="0">
                <a:solidFill>
                  <a:srgbClr val="79A7AC"/>
                </a:solidFill>
                <a:latin typeface="+mn-lt"/>
                <a:ea typeface="+mn-ea"/>
                <a:cs typeface="+mn-cs"/>
              </a:rPr>
              <a:t> &amp; Z. </a:t>
            </a:r>
            <a:r>
              <a:rPr lang="sk-SK" sz="1400" dirty="0" err="1">
                <a:solidFill>
                  <a:srgbClr val="79A7AC"/>
                </a:solidFill>
                <a:latin typeface="+mn-lt"/>
                <a:ea typeface="+mn-ea"/>
                <a:cs typeface="+mn-cs"/>
              </a:rPr>
              <a:t>Munn</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Eds</a:t>
            </a:r>
            <a:r>
              <a:rPr lang="sk-SK" sz="1400" dirty="0">
                <a:solidFill>
                  <a:srgbClr val="79A7AC"/>
                </a:solidFill>
                <a:latin typeface="+mn-lt"/>
                <a:ea typeface="+mn-ea"/>
                <a:cs typeface="+mn-cs"/>
              </a:rPr>
              <a:t>.) JBI </a:t>
            </a:r>
            <a:r>
              <a:rPr lang="sk-SK" sz="1400" dirty="0" err="1">
                <a:solidFill>
                  <a:srgbClr val="79A7AC"/>
                </a:solidFill>
                <a:latin typeface="+mn-lt"/>
                <a:ea typeface="+mn-ea"/>
                <a:cs typeface="+mn-cs"/>
              </a:rPr>
              <a:t>manual</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for</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evidence</a:t>
            </a:r>
            <a:r>
              <a:rPr lang="sk-SK" sz="1400" dirty="0">
                <a:solidFill>
                  <a:srgbClr val="79A7AC"/>
                </a:solidFill>
                <a:latin typeface="+mn-lt"/>
                <a:ea typeface="+mn-ea"/>
                <a:cs typeface="+mn-cs"/>
              </a:rPr>
              <a:t> </a:t>
            </a:r>
            <a:r>
              <a:rPr lang="sk-SK" sz="1400" dirty="0" err="1">
                <a:solidFill>
                  <a:srgbClr val="79A7AC"/>
                </a:solidFill>
                <a:latin typeface="+mn-lt"/>
                <a:ea typeface="+mn-ea"/>
                <a:cs typeface="+mn-cs"/>
              </a:rPr>
              <a:t>synthesis</a:t>
            </a:r>
            <a:r>
              <a:rPr lang="sk-SK" sz="1400" dirty="0">
                <a:solidFill>
                  <a:srgbClr val="79A7AC"/>
                </a:solidFill>
                <a:latin typeface="+mn-lt"/>
                <a:ea typeface="+mn-ea"/>
                <a:cs typeface="+mn-cs"/>
              </a:rPr>
              <a:t>. JBI.</a:t>
            </a:r>
            <a:br>
              <a:rPr lang="sk-SK" sz="1400" dirty="0">
                <a:solidFill>
                  <a:srgbClr val="79A7AC"/>
                </a:solidFill>
                <a:latin typeface="+mn-lt"/>
                <a:ea typeface="+mn-ea"/>
                <a:cs typeface="+mn-cs"/>
              </a:rPr>
            </a:br>
            <a:endParaRPr lang="sk-SK" sz="1400" dirty="0">
              <a:solidFill>
                <a:srgbClr val="79A7AC"/>
              </a:solidFill>
              <a:latin typeface="+mn-lt"/>
              <a:ea typeface="+mn-ea"/>
              <a:cs typeface="+mn-cs"/>
            </a:endParaRPr>
          </a:p>
        </p:txBody>
      </p:sp>
      <p:sp>
        <p:nvSpPr>
          <p:cNvPr id="4" name="Google Shape;388;p36">
            <a:extLst>
              <a:ext uri="{FF2B5EF4-FFF2-40B4-BE49-F238E27FC236}">
                <a16:creationId xmlns:a16="http://schemas.microsoft.com/office/drawing/2014/main" id="{D8EE87B7-8E4F-4BA3-A645-24FE875CD798}"/>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r>
              <a:rPr lang="fr-FR" sz="2400" dirty="0">
                <a:solidFill>
                  <a:srgbClr val="79A7AC"/>
                </a:solidFill>
                <a:latin typeface="+mn-lt"/>
                <a:ea typeface="+mn-ea"/>
              </a:rPr>
              <a:t>Population—Concept—Context (PCC) framework</a:t>
            </a:r>
          </a:p>
        </p:txBody>
      </p:sp>
    </p:spTree>
    <p:extLst>
      <p:ext uri="{BB962C8B-B14F-4D97-AF65-F5344CB8AC3E}">
        <p14:creationId xmlns:p14="http://schemas.microsoft.com/office/powerpoint/2010/main" val="3418723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B93FB-BEC8-4D2C-579E-7D1D443B666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ADF0925-F3CC-E757-4CBA-9B811CDCBD42}"/>
              </a:ext>
            </a:extLst>
          </p:cNvPr>
          <p:cNvSpPr>
            <a:spLocks noGrp="1"/>
          </p:cNvSpPr>
          <p:nvPr>
            <p:ph type="title"/>
          </p:nvPr>
        </p:nvSpPr>
        <p:spPr>
          <a:xfrm>
            <a:off x="697463" y="289532"/>
            <a:ext cx="10460394" cy="837629"/>
          </a:xfrm>
        </p:spPr>
        <p:txBody>
          <a:bodyPr/>
          <a:lstStyle/>
          <a:p>
            <a:r>
              <a:rPr lang="sk-SK" sz="4000" b="1" dirty="0" err="1"/>
              <a:t>Methods</a:t>
            </a:r>
            <a:r>
              <a:rPr lang="en-US" sz="4000" b="1" dirty="0"/>
              <a:t> | </a:t>
            </a:r>
            <a:r>
              <a:rPr lang="en-GB" sz="4000" b="1" dirty="0"/>
              <a:t>Search terms</a:t>
            </a:r>
            <a:endParaRPr lang="it-IT" sz="4000" b="1" dirty="0"/>
          </a:p>
        </p:txBody>
      </p:sp>
      <p:sp>
        <p:nvSpPr>
          <p:cNvPr id="4" name="Google Shape;388;p36">
            <a:extLst>
              <a:ext uri="{FF2B5EF4-FFF2-40B4-BE49-F238E27FC236}">
                <a16:creationId xmlns:a16="http://schemas.microsoft.com/office/drawing/2014/main" id="{A1D07304-96B8-0FBA-E4C1-73B5591F8BE9}"/>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sp>
        <p:nvSpPr>
          <p:cNvPr id="5" name="Google Shape;403;p37">
            <a:extLst>
              <a:ext uri="{FF2B5EF4-FFF2-40B4-BE49-F238E27FC236}">
                <a16:creationId xmlns:a16="http://schemas.microsoft.com/office/drawing/2014/main" id="{42E69F29-2BAD-3AB4-E1B3-A04EBD2F28FD}"/>
              </a:ext>
            </a:extLst>
          </p:cNvPr>
          <p:cNvSpPr txBox="1">
            <a:spLocks/>
          </p:cNvSpPr>
          <p:nvPr/>
        </p:nvSpPr>
        <p:spPr>
          <a:xfrm>
            <a:off x="530672" y="1127160"/>
            <a:ext cx="7535642" cy="1158839"/>
          </a:xfrm>
          <a:prstGeom prst="rect">
            <a:avLst/>
          </a:prstGeom>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sz="2400" dirty="0">
                <a:solidFill>
                  <a:srgbClr val="79A7AC"/>
                </a:solidFill>
              </a:rPr>
              <a:t>Databases: Emergency and Slovak (or Slovakia) </a:t>
            </a:r>
            <a:br>
              <a:rPr lang="en-US" sz="2400" dirty="0">
                <a:solidFill>
                  <a:srgbClr val="79A7AC"/>
                </a:solidFill>
              </a:rPr>
            </a:br>
            <a:r>
              <a:rPr lang="en-US" sz="2200" dirty="0">
                <a:solidFill>
                  <a:schemeClr val="tx1">
                    <a:lumMod val="75000"/>
                    <a:lumOff val="25000"/>
                  </a:schemeClr>
                </a:solidFill>
                <a:latin typeface="Figtree" panose="020B0604020202020204" charset="0"/>
                <a:ea typeface="Calibri" panose="020F0502020204030204" pitchFamily="34" charset="0"/>
                <a:cs typeface="Calibri" panose="020F0502020204030204" pitchFamily="34" charset="0"/>
              </a:rPr>
              <a:t>EN and their SK equivalents</a:t>
            </a:r>
          </a:p>
        </p:txBody>
      </p:sp>
      <p:sp>
        <p:nvSpPr>
          <p:cNvPr id="6" name="Obdĺžnik 5">
            <a:extLst>
              <a:ext uri="{FF2B5EF4-FFF2-40B4-BE49-F238E27FC236}">
                <a16:creationId xmlns:a16="http://schemas.microsoft.com/office/drawing/2014/main" id="{7DB0FB4C-3D4F-697E-2639-9AFDF38F7CC7}"/>
              </a:ext>
            </a:extLst>
          </p:cNvPr>
          <p:cNvSpPr/>
          <p:nvPr/>
        </p:nvSpPr>
        <p:spPr>
          <a:xfrm rot="5400000">
            <a:off x="8723183" y="959497"/>
            <a:ext cx="1777803" cy="1014517"/>
          </a:xfrm>
          <a:prstGeom prst="rect">
            <a:avLst/>
          </a:prstGeom>
          <a:solidFill>
            <a:srgbClr val="B5DAD1"/>
          </a:solidFill>
          <a:ln>
            <a:solidFill>
              <a:srgbClr val="79A7A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sk-SK" sz="2200" b="1" dirty="0"/>
              <a:t>DATABASES</a:t>
            </a:r>
          </a:p>
        </p:txBody>
      </p:sp>
      <p:cxnSp>
        <p:nvCxnSpPr>
          <p:cNvPr id="7" name="Google Shape;404;p37">
            <a:extLst>
              <a:ext uri="{FF2B5EF4-FFF2-40B4-BE49-F238E27FC236}">
                <a16:creationId xmlns:a16="http://schemas.microsoft.com/office/drawing/2014/main" id="{624A5EB7-9A62-2235-869B-0A188ED6750B}"/>
              </a:ext>
            </a:extLst>
          </p:cNvPr>
          <p:cNvCxnSpPr>
            <a:cxnSpLocks/>
          </p:cNvCxnSpPr>
          <p:nvPr/>
        </p:nvCxnSpPr>
        <p:spPr>
          <a:xfrm>
            <a:off x="697463" y="2355657"/>
            <a:ext cx="7368851" cy="0"/>
          </a:xfrm>
          <a:prstGeom prst="straightConnector1">
            <a:avLst/>
          </a:prstGeom>
          <a:noFill/>
          <a:ln w="19050" cap="flat" cmpd="sng">
            <a:solidFill>
              <a:srgbClr val="404040"/>
            </a:solidFill>
            <a:prstDash val="solid"/>
            <a:round/>
            <a:headEnd type="none" w="med" len="med"/>
            <a:tailEnd type="none" w="med" len="med"/>
          </a:ln>
        </p:spPr>
      </p:cxnSp>
      <p:sp>
        <p:nvSpPr>
          <p:cNvPr id="8" name="BlokTextu 7">
            <a:extLst>
              <a:ext uri="{FF2B5EF4-FFF2-40B4-BE49-F238E27FC236}">
                <a16:creationId xmlns:a16="http://schemas.microsoft.com/office/drawing/2014/main" id="{49B8BA58-4238-4CF0-8773-80C425F2A5F8}"/>
              </a:ext>
            </a:extLst>
          </p:cNvPr>
          <p:cNvSpPr txBox="1"/>
          <p:nvPr/>
        </p:nvSpPr>
        <p:spPr>
          <a:xfrm>
            <a:off x="530672" y="2699744"/>
            <a:ext cx="7859834" cy="3416320"/>
          </a:xfrm>
          <a:prstGeom prst="rect">
            <a:avLst/>
          </a:prstGeom>
          <a:noFill/>
        </p:spPr>
        <p:txBody>
          <a:bodyPr wrap="square" rtlCol="0">
            <a:spAutoFit/>
          </a:bodyPr>
          <a:lstStyle/>
          <a:p>
            <a:pPr marL="285750" indent="-285750">
              <a:buFont typeface="Wingdings" panose="05000000000000000000" pitchFamily="2" charset="2"/>
              <a:buChar char="§"/>
            </a:pPr>
            <a:r>
              <a:rPr lang="en-GB" sz="2200" noProof="0" dirty="0">
                <a:solidFill>
                  <a:srgbClr val="79A7AC"/>
                </a:solidFill>
                <a:latin typeface="Figtree" panose="020B0604020202020204" charset="0"/>
                <a:ea typeface="Calibri" panose="020F0502020204030204" pitchFamily="34" charset="0"/>
                <a:cs typeface="Calibri" panose="020F0502020204030204" pitchFamily="34" charset="0"/>
              </a:rPr>
              <a:t>Additionally, we used specific terms to search for </a:t>
            </a:r>
            <a:r>
              <a:rPr lang="en-GB" sz="2200" b="1" noProof="0" dirty="0">
                <a:solidFill>
                  <a:srgbClr val="79A7AC"/>
                </a:solidFill>
                <a:latin typeface="Figtree" panose="020B0604020202020204" charset="0"/>
                <a:ea typeface="Calibri" panose="020F0502020204030204" pitchFamily="34" charset="0"/>
                <a:cs typeface="Calibri" panose="020F0502020204030204" pitchFamily="34" charset="0"/>
              </a:rPr>
              <a:t>grey literature </a:t>
            </a:r>
            <a:r>
              <a:rPr lang="en-GB" sz="2200" noProof="0" dirty="0">
                <a:solidFill>
                  <a:srgbClr val="79A7AC"/>
                </a:solidFill>
                <a:latin typeface="Figtree" panose="020B0604020202020204" charset="0"/>
                <a:ea typeface="Calibri" panose="020F0502020204030204" pitchFamily="34" charset="0"/>
                <a:cs typeface="Calibri" panose="020F0502020204030204" pitchFamily="34" charset="0"/>
              </a:rPr>
              <a:t>in Slovak language: </a:t>
            </a:r>
            <a:r>
              <a:rPr lang="en-GB" sz="2200" noProof="0" dirty="0">
                <a:solidFill>
                  <a:schemeClr val="tx1">
                    <a:lumMod val="75000"/>
                    <a:lumOff val="25000"/>
                  </a:schemeClr>
                </a:solidFill>
                <a:latin typeface="Figtree" panose="020B0604020202020204" charset="0"/>
                <a:ea typeface="Calibri" panose="020F0502020204030204" pitchFamily="34" charset="0"/>
                <a:cs typeface="Calibri" panose="020F0502020204030204" pitchFamily="34" charset="0"/>
              </a:rPr>
              <a:t>emergency; emergency care services; stroke emergency </a:t>
            </a:r>
            <a:r>
              <a:rPr lang="en-GB" sz="2200" noProof="0" dirty="0" err="1">
                <a:solidFill>
                  <a:schemeClr val="tx1">
                    <a:lumMod val="75000"/>
                    <a:lumOff val="25000"/>
                  </a:schemeClr>
                </a:solidFill>
                <a:latin typeface="Figtree" panose="020B0604020202020204" charset="0"/>
                <a:ea typeface="Calibri" panose="020F0502020204030204" pitchFamily="34" charset="0"/>
                <a:cs typeface="Calibri" panose="020F0502020204030204" pitchFamily="34" charset="0"/>
              </a:rPr>
              <a:t>centers</a:t>
            </a:r>
            <a:r>
              <a:rPr lang="en-GB" sz="2200" noProof="0" dirty="0">
                <a:solidFill>
                  <a:schemeClr val="tx1">
                    <a:lumMod val="75000"/>
                    <a:lumOff val="25000"/>
                  </a:schemeClr>
                </a:solidFill>
                <a:latin typeface="Figtree" panose="020B0604020202020204" charset="0"/>
                <a:ea typeface="Calibri" panose="020F0502020204030204" pitchFamily="34" charset="0"/>
                <a:cs typeface="Calibri" panose="020F0502020204030204" pitchFamily="34" charset="0"/>
              </a:rPr>
              <a:t>; traumatology centres; cardiovascular emergency centres care; emergency medical teams for mass disasters. </a:t>
            </a:r>
          </a:p>
          <a:p>
            <a:pPr marL="285750" indent="-285750">
              <a:buFont typeface="Arial" panose="020B0604020202020204" pitchFamily="34" charset="0"/>
              <a:buChar char="•"/>
            </a:pPr>
            <a:endParaRPr lang="en-GB" sz="2200" noProof="0" dirty="0">
              <a:latin typeface="Figtree" panose="020B060402020202020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2200" noProof="0" dirty="0">
                <a:solidFill>
                  <a:schemeClr val="tx1">
                    <a:lumMod val="75000"/>
                    <a:lumOff val="25000"/>
                  </a:schemeClr>
                </a:solidFill>
                <a:latin typeface="Figtree" panose="020B0604020202020204" charset="0"/>
                <a:ea typeface="Calibri" panose="020F0502020204030204" pitchFamily="34" charset="0"/>
                <a:cs typeface="Calibri" panose="020F0502020204030204" pitchFamily="34" charset="0"/>
              </a:rPr>
              <a:t>We also applied </a:t>
            </a:r>
            <a:r>
              <a:rPr lang="en-GB" sz="2200" b="1" noProof="0" dirty="0">
                <a:solidFill>
                  <a:srgbClr val="79A7AC"/>
                </a:solidFill>
                <a:latin typeface="Figtree" panose="020B0604020202020204" charset="0"/>
                <a:ea typeface="Calibri" panose="020F0502020204030204" pitchFamily="34" charset="0"/>
                <a:cs typeface="Calibri" panose="020F0502020204030204" pitchFamily="34" charset="0"/>
              </a:rPr>
              <a:t>the principle of saturation </a:t>
            </a:r>
            <a:r>
              <a:rPr lang="en-GB" sz="2200" noProof="0" dirty="0">
                <a:solidFill>
                  <a:schemeClr val="tx1">
                    <a:lumMod val="75000"/>
                    <a:lumOff val="25000"/>
                  </a:schemeClr>
                </a:solidFill>
                <a:latin typeface="Figtree" panose="020B0604020202020204" charset="0"/>
                <a:ea typeface="Calibri" panose="020F0502020204030204" pitchFamily="34" charset="0"/>
                <a:cs typeface="Calibri" panose="020F0502020204030204" pitchFamily="34" charset="0"/>
              </a:rPr>
              <a:t>to verify if any new themes were derived with ongoing searches </a:t>
            </a:r>
            <a:br>
              <a:rPr lang="en-GB" sz="2200" noProof="0" dirty="0">
                <a:solidFill>
                  <a:schemeClr val="tx1">
                    <a:lumMod val="75000"/>
                    <a:lumOff val="25000"/>
                  </a:schemeClr>
                </a:solidFill>
                <a:latin typeface="Figtree" panose="020B0604020202020204" charset="0"/>
                <a:ea typeface="Calibri" panose="020F0502020204030204" pitchFamily="34" charset="0"/>
                <a:cs typeface="Calibri" panose="020F0502020204030204" pitchFamily="34" charset="0"/>
              </a:rPr>
            </a:br>
            <a:r>
              <a:rPr lang="en-GB" sz="2200" noProof="0" dirty="0">
                <a:solidFill>
                  <a:schemeClr val="tx1">
                    <a:lumMod val="75000"/>
                    <a:lumOff val="25000"/>
                  </a:schemeClr>
                </a:solidFill>
                <a:latin typeface="Figtree" panose="020B0604020202020204" charset="0"/>
                <a:ea typeface="Calibri" panose="020F0502020204030204" pitchFamily="34" charset="0"/>
                <a:cs typeface="Calibri" panose="020F0502020204030204" pitchFamily="34" charset="0"/>
              </a:rPr>
              <a:t>(following e.g. Wang et al., 2023).</a:t>
            </a:r>
          </a:p>
          <a:p>
            <a:endParaRPr lang="sk-SK" dirty="0"/>
          </a:p>
        </p:txBody>
      </p:sp>
      <p:sp>
        <p:nvSpPr>
          <p:cNvPr id="10" name="Obdĺžnik 9">
            <a:extLst>
              <a:ext uri="{FF2B5EF4-FFF2-40B4-BE49-F238E27FC236}">
                <a16:creationId xmlns:a16="http://schemas.microsoft.com/office/drawing/2014/main" id="{99219DA3-332D-99B6-21ED-257593C1C9A8}"/>
              </a:ext>
            </a:extLst>
          </p:cNvPr>
          <p:cNvSpPr/>
          <p:nvPr/>
        </p:nvSpPr>
        <p:spPr>
          <a:xfrm rot="5400000">
            <a:off x="8270388" y="3625719"/>
            <a:ext cx="2683392" cy="1014517"/>
          </a:xfrm>
          <a:prstGeom prst="rect">
            <a:avLst/>
          </a:prstGeom>
          <a:solidFill>
            <a:srgbClr val="B5DAD1"/>
          </a:solidFill>
          <a:ln>
            <a:solidFill>
              <a:srgbClr val="79A7A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sk-SK" sz="2200" b="1" dirty="0"/>
              <a:t>GREY LITERATURE</a:t>
            </a:r>
          </a:p>
        </p:txBody>
      </p:sp>
    </p:spTree>
    <p:extLst>
      <p:ext uri="{BB962C8B-B14F-4D97-AF65-F5344CB8AC3E}">
        <p14:creationId xmlns:p14="http://schemas.microsoft.com/office/powerpoint/2010/main" val="2961274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6EE64-B869-71BA-CDAE-DC0D331C80B6}"/>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4038F72-F500-2C9C-1FEC-193FC1EDA979}"/>
              </a:ext>
            </a:extLst>
          </p:cNvPr>
          <p:cNvSpPr>
            <a:spLocks noGrp="1"/>
          </p:cNvSpPr>
          <p:nvPr>
            <p:ph type="title"/>
          </p:nvPr>
        </p:nvSpPr>
        <p:spPr>
          <a:xfrm>
            <a:off x="697463" y="289532"/>
            <a:ext cx="10460394" cy="837629"/>
          </a:xfrm>
        </p:spPr>
        <p:txBody>
          <a:bodyPr/>
          <a:lstStyle/>
          <a:p>
            <a:r>
              <a:rPr lang="sk-SK" sz="4000" b="1" dirty="0" err="1"/>
              <a:t>Methods</a:t>
            </a:r>
            <a:r>
              <a:rPr lang="en-US" sz="4000" b="1" dirty="0"/>
              <a:t> | </a:t>
            </a:r>
            <a:r>
              <a:rPr lang="en-GB" sz="4000" b="1" dirty="0"/>
              <a:t>Information sources </a:t>
            </a:r>
            <a:endParaRPr lang="it-IT" sz="4000" b="1" dirty="0"/>
          </a:p>
        </p:txBody>
      </p:sp>
      <p:sp>
        <p:nvSpPr>
          <p:cNvPr id="4" name="Google Shape;388;p36">
            <a:extLst>
              <a:ext uri="{FF2B5EF4-FFF2-40B4-BE49-F238E27FC236}">
                <a16:creationId xmlns:a16="http://schemas.microsoft.com/office/drawing/2014/main" id="{2561C90F-0843-3088-1372-2C679182FA0E}"/>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cxnSp>
        <p:nvCxnSpPr>
          <p:cNvPr id="7" name="Google Shape;404;p37">
            <a:extLst>
              <a:ext uri="{FF2B5EF4-FFF2-40B4-BE49-F238E27FC236}">
                <a16:creationId xmlns:a16="http://schemas.microsoft.com/office/drawing/2014/main" id="{7D6062FE-CFF0-C969-8AA7-1E912BAFBC25}"/>
              </a:ext>
            </a:extLst>
          </p:cNvPr>
          <p:cNvCxnSpPr>
            <a:cxnSpLocks/>
          </p:cNvCxnSpPr>
          <p:nvPr/>
        </p:nvCxnSpPr>
        <p:spPr>
          <a:xfrm>
            <a:off x="824463" y="1664435"/>
            <a:ext cx="7368851" cy="0"/>
          </a:xfrm>
          <a:prstGeom prst="straightConnector1">
            <a:avLst/>
          </a:prstGeom>
          <a:noFill/>
          <a:ln w="19050" cap="flat" cmpd="sng">
            <a:solidFill>
              <a:srgbClr val="404040"/>
            </a:solidFill>
            <a:prstDash val="solid"/>
            <a:round/>
            <a:headEnd type="none" w="med" len="med"/>
            <a:tailEnd type="none" w="med" len="med"/>
          </a:ln>
        </p:spPr>
      </p:cxnSp>
      <p:sp>
        <p:nvSpPr>
          <p:cNvPr id="9" name="BlokTextu 8">
            <a:extLst>
              <a:ext uri="{FF2B5EF4-FFF2-40B4-BE49-F238E27FC236}">
                <a16:creationId xmlns:a16="http://schemas.microsoft.com/office/drawing/2014/main" id="{EE783A68-AE85-F434-298D-AB66E8C4192F}"/>
              </a:ext>
            </a:extLst>
          </p:cNvPr>
          <p:cNvSpPr txBox="1"/>
          <p:nvPr/>
        </p:nvSpPr>
        <p:spPr>
          <a:xfrm>
            <a:off x="697461" y="1807021"/>
            <a:ext cx="8306839" cy="1200329"/>
          </a:xfrm>
          <a:prstGeom prst="rect">
            <a:avLst/>
          </a:prstGeom>
          <a:noFill/>
        </p:spPr>
        <p:txBody>
          <a:bodyPr wrap="square">
            <a:spAutoFit/>
          </a:bodyPr>
          <a:lstStyle/>
          <a:p>
            <a:r>
              <a:rPr lang="en-GB" sz="2400" dirty="0">
                <a:solidFill>
                  <a:srgbClr val="79A7AC"/>
                </a:solidFill>
              </a:rPr>
              <a:t>Web of Science, PubMed, CINAHL, Embase, and Cochrane Library </a:t>
            </a:r>
            <a:r>
              <a:rPr lang="en-GB" sz="2400" dirty="0"/>
              <a:t>Desktop search was conducted by two authors (VT, PM) </a:t>
            </a:r>
            <a:endParaRPr lang="sk-SK" sz="2400" dirty="0"/>
          </a:p>
          <a:p>
            <a:endParaRPr lang="sk-SK" sz="2400" dirty="0">
              <a:solidFill>
                <a:srgbClr val="79A7AC"/>
              </a:solidFill>
            </a:endParaRPr>
          </a:p>
        </p:txBody>
      </p:sp>
      <p:sp>
        <p:nvSpPr>
          <p:cNvPr id="12" name="BlokTextu 11">
            <a:extLst>
              <a:ext uri="{FF2B5EF4-FFF2-40B4-BE49-F238E27FC236}">
                <a16:creationId xmlns:a16="http://schemas.microsoft.com/office/drawing/2014/main" id="{9144451E-D6AC-DEDE-A93E-7D8C7614234E}"/>
              </a:ext>
            </a:extLst>
          </p:cNvPr>
          <p:cNvSpPr txBox="1"/>
          <p:nvPr/>
        </p:nvSpPr>
        <p:spPr>
          <a:xfrm>
            <a:off x="697460" y="3018289"/>
            <a:ext cx="8485187" cy="1938992"/>
          </a:xfrm>
          <a:prstGeom prst="rect">
            <a:avLst/>
          </a:prstGeom>
          <a:noFill/>
        </p:spPr>
        <p:txBody>
          <a:bodyPr wrap="square">
            <a:spAutoFit/>
          </a:bodyPr>
          <a:lstStyle/>
          <a:p>
            <a:r>
              <a:rPr lang="en-GB" sz="2400" dirty="0"/>
              <a:t>We searched also </a:t>
            </a:r>
            <a:r>
              <a:rPr lang="en-GB" sz="2400" dirty="0">
                <a:solidFill>
                  <a:srgbClr val="5E7779"/>
                </a:solidFill>
              </a:rPr>
              <a:t>Google Scholar</a:t>
            </a:r>
            <a:r>
              <a:rPr lang="en-GB" sz="2400" dirty="0">
                <a:solidFill>
                  <a:srgbClr val="404040"/>
                </a:solidFill>
              </a:rPr>
              <a:t>.</a:t>
            </a:r>
            <a:r>
              <a:rPr lang="en-GB" sz="2400" dirty="0">
                <a:solidFill>
                  <a:srgbClr val="79A7AC"/>
                </a:solidFill>
              </a:rPr>
              <a:t> Grey literature </a:t>
            </a:r>
            <a:r>
              <a:rPr lang="en-GB" sz="2400" dirty="0"/>
              <a:t>was searched including newspaper articles, television reports, national registers, government data, policy documents, healthcare-affiliated organizations, commentaries, dissertations, and conference abstracts. </a:t>
            </a:r>
            <a:endParaRPr lang="sk-SK" sz="2400" dirty="0"/>
          </a:p>
        </p:txBody>
      </p:sp>
      <p:cxnSp>
        <p:nvCxnSpPr>
          <p:cNvPr id="13" name="Google Shape;404;p37">
            <a:extLst>
              <a:ext uri="{FF2B5EF4-FFF2-40B4-BE49-F238E27FC236}">
                <a16:creationId xmlns:a16="http://schemas.microsoft.com/office/drawing/2014/main" id="{2BECF792-A963-071A-4C44-A6B85FB0CF51}"/>
              </a:ext>
            </a:extLst>
          </p:cNvPr>
          <p:cNvCxnSpPr>
            <a:cxnSpLocks/>
          </p:cNvCxnSpPr>
          <p:nvPr/>
        </p:nvCxnSpPr>
        <p:spPr>
          <a:xfrm>
            <a:off x="824462" y="2876357"/>
            <a:ext cx="7368851" cy="0"/>
          </a:xfrm>
          <a:prstGeom prst="straightConnector1">
            <a:avLst/>
          </a:prstGeom>
          <a:noFill/>
          <a:ln w="19050" cap="flat" cmpd="sng">
            <a:solidFill>
              <a:srgbClr val="404040"/>
            </a:solidFill>
            <a:prstDash val="solid"/>
            <a:round/>
            <a:headEnd type="none" w="med" len="med"/>
            <a:tailEnd type="none" w="med" len="med"/>
          </a:ln>
        </p:spPr>
      </p:cxnSp>
      <p:sp>
        <p:nvSpPr>
          <p:cNvPr id="15" name="BlokTextu 14">
            <a:extLst>
              <a:ext uri="{FF2B5EF4-FFF2-40B4-BE49-F238E27FC236}">
                <a16:creationId xmlns:a16="http://schemas.microsoft.com/office/drawing/2014/main" id="{377CEE83-1EB4-DF23-417C-FD366A08F5AE}"/>
              </a:ext>
            </a:extLst>
          </p:cNvPr>
          <p:cNvSpPr txBox="1"/>
          <p:nvPr/>
        </p:nvSpPr>
        <p:spPr>
          <a:xfrm>
            <a:off x="697461" y="1048592"/>
            <a:ext cx="8485187" cy="461665"/>
          </a:xfrm>
          <a:prstGeom prst="rect">
            <a:avLst/>
          </a:prstGeom>
          <a:noFill/>
        </p:spPr>
        <p:txBody>
          <a:bodyPr wrap="square">
            <a:spAutoFit/>
          </a:bodyPr>
          <a:lstStyle/>
          <a:p>
            <a:r>
              <a:rPr lang="en-GB" sz="2400" dirty="0">
                <a:solidFill>
                  <a:srgbClr val="79A7AC"/>
                </a:solidFill>
              </a:rPr>
              <a:t>Bibliographic databases were searched from Jan 2015 to May 2025</a:t>
            </a:r>
            <a:r>
              <a:rPr lang="en-GB" dirty="0">
                <a:solidFill>
                  <a:srgbClr val="79A7AC"/>
                </a:solidFill>
              </a:rPr>
              <a:t> </a:t>
            </a:r>
            <a:endParaRPr lang="sk-SK" dirty="0">
              <a:solidFill>
                <a:srgbClr val="79A7AC"/>
              </a:solidFill>
            </a:endParaRPr>
          </a:p>
        </p:txBody>
      </p:sp>
      <p:cxnSp>
        <p:nvCxnSpPr>
          <p:cNvPr id="16" name="Google Shape;404;p37">
            <a:extLst>
              <a:ext uri="{FF2B5EF4-FFF2-40B4-BE49-F238E27FC236}">
                <a16:creationId xmlns:a16="http://schemas.microsoft.com/office/drawing/2014/main" id="{1A5E8372-418F-14FA-E43E-28B813BDAFCC}"/>
              </a:ext>
            </a:extLst>
          </p:cNvPr>
          <p:cNvCxnSpPr>
            <a:cxnSpLocks/>
          </p:cNvCxnSpPr>
          <p:nvPr/>
        </p:nvCxnSpPr>
        <p:spPr>
          <a:xfrm>
            <a:off x="756557" y="5105207"/>
            <a:ext cx="7368851" cy="0"/>
          </a:xfrm>
          <a:prstGeom prst="straightConnector1">
            <a:avLst/>
          </a:prstGeom>
          <a:noFill/>
          <a:ln w="19050" cap="flat" cmpd="sng">
            <a:solidFill>
              <a:srgbClr val="404040"/>
            </a:solidFill>
            <a:prstDash val="solid"/>
            <a:round/>
            <a:headEnd type="none" w="med" len="med"/>
            <a:tailEnd type="none" w="med" len="med"/>
          </a:ln>
        </p:spPr>
      </p:cxnSp>
      <p:sp>
        <p:nvSpPr>
          <p:cNvPr id="17" name="BlokTextu 16">
            <a:extLst>
              <a:ext uri="{FF2B5EF4-FFF2-40B4-BE49-F238E27FC236}">
                <a16:creationId xmlns:a16="http://schemas.microsoft.com/office/drawing/2014/main" id="{37DA1959-F1F6-7D81-215F-833C9ADF4DA1}"/>
              </a:ext>
            </a:extLst>
          </p:cNvPr>
          <p:cNvSpPr txBox="1"/>
          <p:nvPr/>
        </p:nvSpPr>
        <p:spPr>
          <a:xfrm>
            <a:off x="697459" y="5265704"/>
            <a:ext cx="8485187" cy="830997"/>
          </a:xfrm>
          <a:prstGeom prst="rect">
            <a:avLst/>
          </a:prstGeom>
          <a:noFill/>
        </p:spPr>
        <p:txBody>
          <a:bodyPr wrap="square">
            <a:spAutoFit/>
          </a:bodyPr>
          <a:lstStyle/>
          <a:p>
            <a:pPr lvl="0"/>
            <a:r>
              <a:rPr lang="en-GB" sz="2400" dirty="0">
                <a:solidFill>
                  <a:srgbClr val="79A7AC"/>
                </a:solidFill>
              </a:rPr>
              <a:t>Exclusion criteria: </a:t>
            </a:r>
            <a:r>
              <a:rPr lang="en-GB" sz="2400" dirty="0"/>
              <a:t>guidelines, technical reports, </a:t>
            </a:r>
            <a:r>
              <a:rPr lang="en-GB" sz="2400" dirty="0">
                <a:latin typeface="Calibri" panose="020F0502020204030204" pitchFamily="34" charset="0"/>
                <a:ea typeface="Calibri" panose="020F0502020204030204" pitchFamily="34" charset="0"/>
                <a:cs typeface="Calibri" panose="020F0502020204030204" pitchFamily="34" charset="0"/>
              </a:rPr>
              <a:t>economic </a:t>
            </a:r>
            <a:endParaRPr lang="sk-SK" sz="2400" dirty="0">
              <a:latin typeface="Calibri" panose="020F0502020204030204" pitchFamily="34" charset="0"/>
              <a:ea typeface="Calibri" panose="020F0502020204030204" pitchFamily="34" charset="0"/>
              <a:cs typeface="Calibri" panose="020F0502020204030204" pitchFamily="34" charset="0"/>
            </a:endParaRPr>
          </a:p>
          <a:p>
            <a:r>
              <a:rPr lang="en-GB" sz="2400" dirty="0">
                <a:latin typeface="Calibri" panose="020F0502020204030204" pitchFamily="34" charset="0"/>
                <a:ea typeface="Calibri" panose="020F0502020204030204" pitchFamily="34" charset="0"/>
                <a:cs typeface="Calibri" panose="020F0502020204030204" pitchFamily="34" charset="0"/>
              </a:rPr>
              <a:t>evaluations, </a:t>
            </a:r>
            <a:r>
              <a:rPr lang="sk-SK" sz="2400" dirty="0"/>
              <a:t>l</a:t>
            </a:r>
            <a:r>
              <a:rPr lang="en-GB" sz="2400" dirty="0" err="1"/>
              <a:t>etters</a:t>
            </a:r>
            <a:r>
              <a:rPr lang="sk-SK" sz="2400" dirty="0"/>
              <a:t> to editor</a:t>
            </a:r>
            <a:endParaRPr lang="sk-SK" dirty="0">
              <a:solidFill>
                <a:srgbClr val="79A7AC"/>
              </a:solidFill>
            </a:endParaRPr>
          </a:p>
        </p:txBody>
      </p:sp>
      <p:sp>
        <p:nvSpPr>
          <p:cNvPr id="18" name="Obdĺžnik 17">
            <a:extLst>
              <a:ext uri="{FF2B5EF4-FFF2-40B4-BE49-F238E27FC236}">
                <a16:creationId xmlns:a16="http://schemas.microsoft.com/office/drawing/2014/main" id="{884C29DD-BCCC-33EC-9F9A-A00D731AD97A}"/>
              </a:ext>
            </a:extLst>
          </p:cNvPr>
          <p:cNvSpPr/>
          <p:nvPr/>
        </p:nvSpPr>
        <p:spPr>
          <a:xfrm rot="5400000">
            <a:off x="9292122" y="1011025"/>
            <a:ext cx="1777803" cy="1014517"/>
          </a:xfrm>
          <a:prstGeom prst="rect">
            <a:avLst/>
          </a:prstGeom>
          <a:solidFill>
            <a:srgbClr val="B5DAD1"/>
          </a:solidFill>
          <a:ln>
            <a:solidFill>
              <a:srgbClr val="79A7A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sk-SK" sz="2200" b="1" dirty="0"/>
              <a:t>DATABASES</a:t>
            </a:r>
          </a:p>
        </p:txBody>
      </p:sp>
      <p:sp>
        <p:nvSpPr>
          <p:cNvPr id="20" name="Obdĺžnik 19">
            <a:extLst>
              <a:ext uri="{FF2B5EF4-FFF2-40B4-BE49-F238E27FC236}">
                <a16:creationId xmlns:a16="http://schemas.microsoft.com/office/drawing/2014/main" id="{AD2DD88E-4421-1C80-60AC-7B4381C8E604}"/>
              </a:ext>
            </a:extLst>
          </p:cNvPr>
          <p:cNvSpPr/>
          <p:nvPr/>
        </p:nvSpPr>
        <p:spPr>
          <a:xfrm rot="5400000">
            <a:off x="8839326" y="3632070"/>
            <a:ext cx="2683392" cy="1014517"/>
          </a:xfrm>
          <a:prstGeom prst="rect">
            <a:avLst/>
          </a:prstGeom>
          <a:solidFill>
            <a:srgbClr val="B5DAD1"/>
          </a:solidFill>
          <a:ln>
            <a:solidFill>
              <a:srgbClr val="79A7AC"/>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sk-SK" sz="2200" b="1" dirty="0"/>
              <a:t>GREY LITERATURE</a:t>
            </a:r>
          </a:p>
        </p:txBody>
      </p:sp>
    </p:spTree>
    <p:extLst>
      <p:ext uri="{BB962C8B-B14F-4D97-AF65-F5344CB8AC3E}">
        <p14:creationId xmlns:p14="http://schemas.microsoft.com/office/powerpoint/2010/main" val="2082988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FF221-3823-EA15-084B-E5CDB953633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AF4C7A29-0B1E-ED2E-F03F-A091481CDC87}"/>
              </a:ext>
            </a:extLst>
          </p:cNvPr>
          <p:cNvSpPr>
            <a:spLocks noGrp="1"/>
          </p:cNvSpPr>
          <p:nvPr>
            <p:ph type="title"/>
          </p:nvPr>
        </p:nvSpPr>
        <p:spPr>
          <a:xfrm>
            <a:off x="697463" y="289532"/>
            <a:ext cx="10460394" cy="837629"/>
          </a:xfrm>
        </p:spPr>
        <p:txBody>
          <a:bodyPr/>
          <a:lstStyle/>
          <a:p>
            <a:r>
              <a:rPr lang="en-US" sz="4000" b="1" dirty="0"/>
              <a:t>Results | Type of Sources | </a:t>
            </a:r>
            <a:r>
              <a:rPr lang="en-GB" sz="4000" b="1" dirty="0"/>
              <a:t>Flowchart</a:t>
            </a:r>
            <a:endParaRPr lang="it-IT" sz="4000" b="1" dirty="0"/>
          </a:p>
        </p:txBody>
      </p:sp>
      <p:sp>
        <p:nvSpPr>
          <p:cNvPr id="4" name="Google Shape;388;p36">
            <a:extLst>
              <a:ext uri="{FF2B5EF4-FFF2-40B4-BE49-F238E27FC236}">
                <a16:creationId xmlns:a16="http://schemas.microsoft.com/office/drawing/2014/main" id="{D00D534D-3342-74C3-9696-479AE7F3F58F}"/>
              </a:ext>
            </a:extLst>
          </p:cNvPr>
          <p:cNvSpPr txBox="1">
            <a:spLocks/>
          </p:cNvSpPr>
          <p:nvPr/>
        </p:nvSpPr>
        <p:spPr>
          <a:xfrm>
            <a:off x="756557" y="1072178"/>
            <a:ext cx="11502782" cy="598800"/>
          </a:xfrm>
          <a:prstGeom prst="rect">
            <a:avLst/>
          </a:prstGeom>
        </p:spPr>
        <p:txBody>
          <a:bodyPr spcFirstLastPara="1" wrap="square" lIns="91425" tIns="91425" rIns="91425" bIns="91425" anchor="b" anchorCtr="0">
            <a:noAutofit/>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endParaRPr lang="fr-FR" sz="2400" b="1" dirty="0">
              <a:solidFill>
                <a:schemeClr val="tx1">
                  <a:lumMod val="95000"/>
                  <a:lumOff val="5000"/>
                </a:schemeClr>
              </a:solidFill>
              <a:latin typeface="+mn-lt"/>
              <a:ea typeface="+mn-ea"/>
            </a:endParaRPr>
          </a:p>
        </p:txBody>
      </p:sp>
      <p:pic>
        <p:nvPicPr>
          <p:cNvPr id="5" name="Obrázok 4">
            <a:extLst>
              <a:ext uri="{FF2B5EF4-FFF2-40B4-BE49-F238E27FC236}">
                <a16:creationId xmlns:a16="http://schemas.microsoft.com/office/drawing/2014/main" id="{EAADDE35-D64D-A501-7C35-3222416CD9A6}"/>
              </a:ext>
            </a:extLst>
          </p:cNvPr>
          <p:cNvPicPr>
            <a:picLocks noChangeAspect="1"/>
          </p:cNvPicPr>
          <p:nvPr/>
        </p:nvPicPr>
        <p:blipFill>
          <a:blip r:embed="rId3"/>
          <a:stretch>
            <a:fillRect/>
          </a:stretch>
        </p:blipFill>
        <p:spPr>
          <a:xfrm>
            <a:off x="8342302" y="1368889"/>
            <a:ext cx="3524941" cy="3638550"/>
          </a:xfrm>
          <a:prstGeom prst="rect">
            <a:avLst/>
          </a:prstGeom>
        </p:spPr>
      </p:pic>
      <p:pic>
        <p:nvPicPr>
          <p:cNvPr id="8" name="Obrázok 7">
            <a:extLst>
              <a:ext uri="{FF2B5EF4-FFF2-40B4-BE49-F238E27FC236}">
                <a16:creationId xmlns:a16="http://schemas.microsoft.com/office/drawing/2014/main" id="{391F1EBC-6D91-78DB-5A0F-01E36064B970}"/>
              </a:ext>
            </a:extLst>
          </p:cNvPr>
          <p:cNvPicPr>
            <a:picLocks noChangeAspect="1"/>
          </p:cNvPicPr>
          <p:nvPr/>
        </p:nvPicPr>
        <p:blipFill>
          <a:blip r:embed="rId4"/>
          <a:stretch>
            <a:fillRect/>
          </a:stretch>
        </p:blipFill>
        <p:spPr>
          <a:xfrm>
            <a:off x="260349" y="1307618"/>
            <a:ext cx="7903183" cy="3638550"/>
          </a:xfrm>
          <a:prstGeom prst="rect">
            <a:avLst/>
          </a:prstGeom>
        </p:spPr>
      </p:pic>
      <p:sp>
        <p:nvSpPr>
          <p:cNvPr id="14" name="BlokTextu 13">
            <a:extLst>
              <a:ext uri="{FF2B5EF4-FFF2-40B4-BE49-F238E27FC236}">
                <a16:creationId xmlns:a16="http://schemas.microsoft.com/office/drawing/2014/main" id="{2550E713-2196-97ED-E3B3-EBC3C52DC4C9}"/>
              </a:ext>
            </a:extLst>
          </p:cNvPr>
          <p:cNvSpPr txBox="1"/>
          <p:nvPr/>
        </p:nvSpPr>
        <p:spPr>
          <a:xfrm>
            <a:off x="493712" y="5550382"/>
            <a:ext cx="11272838" cy="1030667"/>
          </a:xfrm>
          <a:prstGeom prst="rect">
            <a:avLst/>
          </a:prstGeom>
          <a:noFill/>
        </p:spPr>
        <p:txBody>
          <a:bodyPr wrap="square">
            <a:spAutoFit/>
          </a:bodyPr>
          <a:lstStyle/>
          <a:p>
            <a:pPr>
              <a:lnSpc>
                <a:spcPct val="107000"/>
              </a:lnSpc>
              <a:spcAft>
                <a:spcPts val="800"/>
              </a:spcAft>
            </a:pPr>
            <a:r>
              <a:rPr lang="en-GB" sz="2400" dirty="0">
                <a:effectLst/>
                <a:ea typeface="Calibri" panose="020F0502020204030204" pitchFamily="34" charset="0"/>
                <a:cs typeface="Times New Roman" panose="02020603050405020304" pitchFamily="18" charset="0"/>
              </a:rPr>
              <a:t>Computer-aided search n=807</a:t>
            </a:r>
            <a:r>
              <a:rPr lang="en-GB" sz="2400" dirty="0">
                <a:ea typeface="Calibri" panose="020F0502020204030204" pitchFamily="34" charset="0"/>
                <a:cs typeface="Times New Roman" panose="02020603050405020304" pitchFamily="18" charset="0"/>
              </a:rPr>
              <a:t> -&gt; </a:t>
            </a:r>
            <a:r>
              <a:rPr lang="en-GB" sz="2400" dirty="0"/>
              <a:t>781 excluded -&gt; </a:t>
            </a:r>
            <a:r>
              <a:rPr lang="en-GB" sz="2400" b="1" dirty="0">
                <a:solidFill>
                  <a:srgbClr val="79A7AC"/>
                </a:solidFill>
              </a:rPr>
              <a:t>Sources remained for review; n= 32</a:t>
            </a:r>
            <a:endParaRPr lang="sk-SK" sz="2400" b="1" dirty="0">
              <a:solidFill>
                <a:srgbClr val="79A7AC"/>
              </a:solidFill>
            </a:endParaRPr>
          </a:p>
          <a:p>
            <a:pPr>
              <a:lnSpc>
                <a:spcPct val="107000"/>
              </a:lnSpc>
              <a:spcAft>
                <a:spcPts val="800"/>
              </a:spcAft>
              <a:buNone/>
            </a:pPr>
            <a:endParaRPr lang="sk-SK"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3275382"/>
      </p:ext>
    </p:extLst>
  </p:cSld>
  <p:clrMapOvr>
    <a:masterClrMapping/>
  </p:clrMapOvr>
</p:sld>
</file>

<file path=ppt/theme/theme1.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200" dirty="0">
            <a:latin typeface="Montserrat" pitchFamily="2" charset="77"/>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A7FF518A26F044A4BA4F6502C9CB45" ma:contentTypeVersion="20" ma:contentTypeDescription="Create a new document." ma:contentTypeScope="" ma:versionID="ccc7a91c5c477c10fc30a32c89172473">
  <xsd:schema xmlns:xsd="http://www.w3.org/2001/XMLSchema" xmlns:xs="http://www.w3.org/2001/XMLSchema" xmlns:p="http://schemas.microsoft.com/office/2006/metadata/properties" xmlns:ns2="b3388ce1-74db-49e7-877b-9f5236361d00" xmlns:ns3="3ab926ee-5850-441d-830b-7f7d356aa7aa" targetNamespace="http://schemas.microsoft.com/office/2006/metadata/properties" ma:root="true" ma:fieldsID="7e5145728460eff1d9579a1bc828cf51" ns2:_="" ns3:_="">
    <xsd:import namespace="b3388ce1-74db-49e7-877b-9f5236361d00"/>
    <xsd:import namespace="3ab926ee-5850-441d-830b-7f7d356aa7a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OCR" minOccurs="0"/>
                <xsd:element ref="ns2:MediaServiceLocation" minOccurs="0"/>
                <xsd:element ref="ns2:MainContact"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388ce1-74db-49e7-877b-9f5236361d0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26dd2c0e-d87c-4c84-b4ea-ebf67499046d"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ainContact" ma:index="23" nillable="true" ma:displayName="Main Contact" ma:format="Dropdown" ma:list="UserInfo" ma:SharePointGroup="0" ma:internalName="MainContact">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ranslatedLang" ma:index="24" nillable="true" ma:displayName="Translated Language" ma:internalName="TranslatedLang">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b926ee-5850-441d-830b-7f7d356aa7a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c25880b3-c553-4826-b656-29c054d29141}" ma:internalName="TaxCatchAll" ma:showField="CatchAllData" ma:web="3ab926ee-5850-441d-830b-7f7d356aa7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ab926ee-5850-441d-830b-7f7d356aa7aa" xsi:nil="true"/>
    <MainContact xmlns="b3388ce1-74db-49e7-877b-9f5236361d00">
      <UserInfo>
        <DisplayName/>
        <AccountId xsi:nil="true"/>
        <AccountType/>
      </UserInfo>
    </MainContact>
    <TranslatedLang xmlns="b3388ce1-74db-49e7-877b-9f5236361d00" xsi:nil="true"/>
    <lcf76f155ced4ddcb4097134ff3c332f xmlns="b3388ce1-74db-49e7-877b-9f5236361d0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6735AFE-28D6-4C1A-8F84-1667CD96A93D}"/>
</file>

<file path=customXml/itemProps2.xml><?xml version="1.0" encoding="utf-8"?>
<ds:datastoreItem xmlns:ds="http://schemas.openxmlformats.org/officeDocument/2006/customXml" ds:itemID="{BB274B34-95AA-4377-943F-5497005A3678}"/>
</file>

<file path=customXml/itemProps3.xml><?xml version="1.0" encoding="utf-8"?>
<ds:datastoreItem xmlns:ds="http://schemas.openxmlformats.org/officeDocument/2006/customXml" ds:itemID="{43CEDD8E-0CE0-4627-A810-04633D5F3BB7}"/>
</file>

<file path=docProps/app.xml><?xml version="1.0" encoding="utf-8"?>
<Properties xmlns="http://schemas.openxmlformats.org/officeDocument/2006/extended-properties" xmlns:vt="http://schemas.openxmlformats.org/officeDocument/2006/docPropsVTypes">
  <Template/>
  <TotalTime>1938</TotalTime>
  <Words>898</Words>
  <Application>Microsoft Office PowerPoint</Application>
  <PresentationFormat>Širokouhlá</PresentationFormat>
  <Paragraphs>102</Paragraphs>
  <Slides>18</Slides>
  <Notes>17</Notes>
  <HiddenSlides>0</HiddenSlides>
  <MMClips>0</MMClips>
  <ScaleCrop>false</ScaleCrop>
  <HeadingPairs>
    <vt:vector size="6" baseType="variant">
      <vt:variant>
        <vt:lpstr>Použité písma</vt:lpstr>
      </vt:variant>
      <vt:variant>
        <vt:i4>6</vt:i4>
      </vt:variant>
      <vt:variant>
        <vt:lpstr>Motív</vt:lpstr>
      </vt:variant>
      <vt:variant>
        <vt:i4>1</vt:i4>
      </vt:variant>
      <vt:variant>
        <vt:lpstr>Nadpisy snímok</vt:lpstr>
      </vt:variant>
      <vt:variant>
        <vt:i4>18</vt:i4>
      </vt:variant>
    </vt:vector>
  </HeadingPairs>
  <TitlesOfParts>
    <vt:vector size="25" baseType="lpstr">
      <vt:lpstr>Arial</vt:lpstr>
      <vt:lpstr>Calibri</vt:lpstr>
      <vt:lpstr>Figtree</vt:lpstr>
      <vt:lpstr>Montserrat</vt:lpstr>
      <vt:lpstr>Times New Roman</vt:lpstr>
      <vt:lpstr>Wingdings</vt:lpstr>
      <vt:lpstr>1_Tema di Office</vt:lpstr>
      <vt:lpstr>Prezentácia programu PowerPoint</vt:lpstr>
      <vt:lpstr>Team UPJS | UC2</vt:lpstr>
      <vt:lpstr>How to design a friendly tool?</vt:lpstr>
      <vt:lpstr>Introduction | Overview of EC in Slovakia</vt:lpstr>
      <vt:lpstr>State of emergency care in Slovakia:  A scoping review </vt:lpstr>
      <vt:lpstr>Methods | Frameworks &amp; Guidelines </vt:lpstr>
      <vt:lpstr>Methods | Search terms</vt:lpstr>
      <vt:lpstr>Methods | Information sources </vt:lpstr>
      <vt:lpstr>Results | Type of Sources | Flowchart</vt:lpstr>
      <vt:lpstr>Results | Key themes related to the state of EC  in Slovakia </vt:lpstr>
      <vt:lpstr>Results | Dashboards</vt:lpstr>
      <vt:lpstr>Results | Dashboards | 155.sk</vt:lpstr>
      <vt:lpstr>Results | Dashboards | Zachranka</vt:lpstr>
      <vt:lpstr>Results | Dashboards | NUDCH</vt:lpstr>
      <vt:lpstr>Results | Dashboards | STEMI</vt:lpstr>
      <vt:lpstr>Conclusions </vt:lpstr>
      <vt:lpstr>Prezentácia programu PowerPoint</vt:lpstr>
      <vt:lpstr>Prezentácia programu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Cinzia Colombo</dc:creator>
  <cp:lastModifiedBy>Iveta Nagyova</cp:lastModifiedBy>
  <cp:revision>241</cp:revision>
  <dcterms:created xsi:type="dcterms:W3CDTF">2024-08-30T09:12:43Z</dcterms:created>
  <dcterms:modified xsi:type="dcterms:W3CDTF">2025-10-23T08:08:17Z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0x01010016A7FF518A26F044A4BA4F6502C9CB45</vt:lpwstr>
  </property>
</Properties>
</file>